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0B68"/>
    <a:srgbClr val="F28AB9"/>
    <a:srgbClr val="CFE40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760D0C3-C467-44DE-8B4A-CE1711E69D32}" type="datetimeFigureOut">
              <a:rPr lang="en-US" smtClean="0"/>
              <a:pPr/>
              <a:t>2014-06-17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7CED4BD-60DC-41A1-933D-4816BBA896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ED4BD-60DC-41A1-933D-4816BBA896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ED4BD-60DC-41A1-933D-4816BBA896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ED4BD-60DC-41A1-933D-4816BBA896C3}"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ED4BD-60DC-41A1-933D-4816BBA896C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CED4BD-60DC-41A1-933D-4816BBA896C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7CED4BD-60DC-41A1-933D-4816BBA896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7CED4BD-60DC-41A1-933D-4816BBA896C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760D0C3-C467-44DE-8B4A-CE1711E69D32}" type="datetimeFigureOut">
              <a:rPr lang="en-US" smtClean="0"/>
              <a:pPr/>
              <a:t>2014-06-17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7CED4BD-60DC-41A1-933D-4816BBA896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760D0C3-C467-44DE-8B4A-CE1711E69D32}" type="datetimeFigureOut">
              <a:rPr lang="en-US" smtClean="0"/>
              <a:pPr/>
              <a:t>2014-06-17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CED4BD-60DC-41A1-933D-4816BBA896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760D0C3-C467-44DE-8B4A-CE1711E69D32}" type="datetimeFigureOut">
              <a:rPr lang="en-US" smtClean="0"/>
              <a:pPr/>
              <a:t>2014-06-17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7CED4BD-60DC-41A1-933D-4816BBA896C3}"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760D0C3-C467-44DE-8B4A-CE1711E69D32}" type="datetimeFigureOut">
              <a:rPr lang="en-US" smtClean="0"/>
              <a:pPr/>
              <a:t>2014-06-17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7CED4BD-60DC-41A1-933D-4816BBA896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بسم الله الرحمن الرحیم</a:t>
            </a:r>
            <a:endParaRPr lang="en-US" dirty="0"/>
          </a:p>
        </p:txBody>
      </p:sp>
      <p:sp>
        <p:nvSpPr>
          <p:cNvPr id="3" name="Subtitle 2"/>
          <p:cNvSpPr>
            <a:spLocks noGrp="1"/>
          </p:cNvSpPr>
          <p:nvPr>
            <p:ph type="subTitle" idx="1"/>
          </p:nvPr>
        </p:nvSpPr>
        <p:spPr/>
        <p:txBody>
          <a:bodyPr/>
          <a:lstStyle/>
          <a:p>
            <a:r>
              <a:rPr lang="fa-IR" b="1" dirty="0" smtClean="0">
                <a:solidFill>
                  <a:srgbClr val="C00000"/>
                </a:solidFill>
                <a:effectLst>
                  <a:outerShdw blurRad="38100" dist="38100" dir="2700000" algn="tl">
                    <a:srgbClr val="000000">
                      <a:alpha val="43137"/>
                    </a:srgbClr>
                  </a:outerShdw>
                </a:effectLst>
              </a:rPr>
              <a:t>احیاء نوزاد</a:t>
            </a:r>
            <a:endParaRPr lang="en-US" b="1" dirty="0">
              <a:solidFill>
                <a:srgbClr val="C00000"/>
              </a:solidFill>
              <a:effectLst>
                <a:outerShdw blurRad="38100" dist="38100" dir="2700000" algn="tl">
                  <a:srgbClr val="000000">
                    <a:alpha val="43137"/>
                  </a:srgbClr>
                </a:outerShdw>
              </a:effectLst>
            </a:endParaRPr>
          </a:p>
        </p:txBody>
      </p:sp>
    </p:spTree>
  </p:cSld>
  <p:clrMapOvr>
    <a:masterClrMapping/>
  </p:clrMapOvr>
  <p:transition advClick="0" advTm="3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5119576" cy="838200"/>
          </a:xfrm>
        </p:spPr>
        <p:txBody>
          <a:bodyPr/>
          <a:lstStyle/>
          <a:p>
            <a:r>
              <a:rPr lang="fa-IR" sz="4000" dirty="0" smtClean="0">
                <a:solidFill>
                  <a:srgbClr val="FF0000"/>
                </a:solidFill>
              </a:rPr>
              <a:t>تهویه ی ریه ها با فشار مثبت</a:t>
            </a:r>
            <a:endParaRPr lang="en-US" sz="4000" dirty="0">
              <a:solidFill>
                <a:srgbClr val="FF0000"/>
              </a:solidFill>
            </a:endParaRPr>
          </a:p>
        </p:txBody>
      </p:sp>
      <p:sp>
        <p:nvSpPr>
          <p:cNvPr id="3" name="Text Placeholder 2"/>
          <p:cNvSpPr>
            <a:spLocks noGrp="1"/>
          </p:cNvSpPr>
          <p:nvPr>
            <p:ph type="body" idx="2"/>
          </p:nvPr>
        </p:nvSpPr>
        <p:spPr>
          <a:xfrm>
            <a:off x="381000" y="3429000"/>
            <a:ext cx="8470392" cy="3124200"/>
          </a:xfrm>
        </p:spPr>
        <p:txBody>
          <a:bodyPr>
            <a:normAutofit/>
          </a:bodyPr>
          <a:lstStyle/>
          <a:p>
            <a:r>
              <a:rPr lang="fa-IR" sz="2400" dirty="0" smtClean="0">
                <a:latin typeface="Tahoma" pitchFamily="34" charset="0"/>
                <a:ea typeface="Tahoma" pitchFamily="34" charset="0"/>
                <a:cs typeface="Tahoma" pitchFamily="34" charset="0"/>
              </a:rPr>
              <a:t>بگ خود متسع شونده</a:t>
            </a:r>
          </a:p>
          <a:p>
            <a:r>
              <a:rPr lang="fa-IR" sz="2000" dirty="0" smtClean="0">
                <a:latin typeface="Tahoma" pitchFamily="34" charset="0"/>
                <a:ea typeface="Tahoma" pitchFamily="34" charset="0"/>
                <a:cs typeface="Tahoma" pitchFamily="34" charset="0"/>
              </a:rPr>
              <a:t>این بگ بعد از فشرده شدن خود به خود با کشیدن هوا یا اکسیژن به داخل پر میشود و همیشه متسع میباشد.</a:t>
            </a:r>
          </a:p>
          <a:p>
            <a:r>
              <a:rPr lang="fa-IR" sz="2400" dirty="0" smtClean="0">
                <a:latin typeface="Tahoma" pitchFamily="34" charset="0"/>
                <a:ea typeface="Tahoma" pitchFamily="34" charset="0"/>
                <a:cs typeface="Tahoma" pitchFamily="34" charset="0"/>
              </a:rPr>
              <a:t>بگ های وابسته به جریان </a:t>
            </a:r>
          </a:p>
          <a:p>
            <a:r>
              <a:rPr lang="fa-IR" sz="2000" dirty="0" smtClean="0">
                <a:latin typeface="Tahoma" pitchFamily="34" charset="0"/>
                <a:ea typeface="Tahoma" pitchFamily="34" charset="0"/>
                <a:cs typeface="Tahoma" pitchFamily="34" charset="0"/>
              </a:rPr>
              <a:t>فقط در صورتی باد میشوند که گاز از منبع پرفشار به داخل ان جریان داشته باشد و وابسته به منبع گاز فشرده است.مانند تی پیس</a:t>
            </a:r>
          </a:p>
        </p:txBody>
      </p:sp>
      <p:pic>
        <p:nvPicPr>
          <p:cNvPr id="6" name="Content Placeholder 5" descr="0316.jpg"/>
          <p:cNvPicPr>
            <a:picLocks noGrp="1" noChangeAspect="1"/>
          </p:cNvPicPr>
          <p:nvPr>
            <p:ph sz="half" idx="1"/>
          </p:nvPr>
        </p:nvPicPr>
        <p:blipFill>
          <a:blip r:embed="rId2" cstate="print"/>
          <a:stretch>
            <a:fillRect/>
          </a:stretch>
        </p:blipFill>
        <p:spPr>
          <a:xfrm>
            <a:off x="5593568" y="0"/>
            <a:ext cx="3550432" cy="249713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152400"/>
            <a:ext cx="4648200" cy="1676400"/>
          </a:xfrm>
        </p:spPr>
        <p:txBody>
          <a:bodyPr/>
          <a:lstStyle/>
          <a:p>
            <a:r>
              <a:rPr lang="fa-IR" sz="4800" dirty="0" smtClean="0">
                <a:solidFill>
                  <a:srgbClr val="FF0000"/>
                </a:solidFill>
              </a:rPr>
              <a:t>فشردن قفسه سینه</a:t>
            </a:r>
            <a:endParaRPr lang="en-US" sz="4800" dirty="0">
              <a:solidFill>
                <a:srgbClr val="FF0000"/>
              </a:solidFill>
            </a:endParaRPr>
          </a:p>
        </p:txBody>
      </p:sp>
      <p:sp>
        <p:nvSpPr>
          <p:cNvPr id="3" name="Text Placeholder 2"/>
          <p:cNvSpPr>
            <a:spLocks noGrp="1"/>
          </p:cNvSpPr>
          <p:nvPr>
            <p:ph type="body" idx="2"/>
          </p:nvPr>
        </p:nvSpPr>
        <p:spPr>
          <a:xfrm>
            <a:off x="304800" y="3124200"/>
            <a:ext cx="8394192" cy="3373902"/>
          </a:xfrm>
        </p:spPr>
        <p:txBody>
          <a:bodyPr>
            <a:normAutofit/>
          </a:bodyPr>
          <a:lstStyle/>
          <a:p>
            <a:r>
              <a:rPr lang="fa-IR" sz="1800" dirty="0" smtClean="0">
                <a:latin typeface="Tahoma" pitchFamily="34" charset="0"/>
                <a:ea typeface="Tahoma" pitchFamily="34" charset="0"/>
                <a:cs typeface="Tahoma" pitchFamily="34" charset="0"/>
              </a:rPr>
              <a:t>در هنگامی که پس اینتوبه شدن علیرغم تهویه با فشار مثبت  پس از 30 ثانیه ضربان قلب از 60 بار در دقیقه کمتر باشدفشردن قفسه ی سینه الزامی است.</a:t>
            </a:r>
          </a:p>
          <a:p>
            <a:r>
              <a:rPr lang="fa-IR" sz="1800" dirty="0" smtClean="0">
                <a:latin typeface="Tahoma" pitchFamily="34" charset="0"/>
                <a:ea typeface="Tahoma" pitchFamily="34" charset="0"/>
                <a:cs typeface="Tahoma" pitchFamily="34" charset="0"/>
              </a:rPr>
              <a:t>بهترین روش برای فشردن قفسه ی سینه استفاده از شست و روش دو انگشتی است.</a:t>
            </a:r>
          </a:p>
          <a:p>
            <a:r>
              <a:rPr lang="fa-IR" sz="1800" dirty="0" smtClean="0">
                <a:latin typeface="Tahoma" pitchFamily="34" charset="0"/>
                <a:ea typeface="Tahoma" pitchFamily="34" charset="0"/>
                <a:cs typeface="Tahoma" pitchFamily="34" charset="0"/>
              </a:rPr>
              <a:t>برای پیدا کردن محل صحیح فشردن قفسه ی سینه انگشتتان را روی انتهای دنده ها حرکت داده و زائده ی خنجری  را پیدا کنید سپس شست یا انگشتان خود را روی جناق د رقسمت بالای زائده ی خنجری و بر روی خطی که دو نیپل را به هم وصل میکندقرار دهید.</a:t>
            </a:r>
          </a:p>
          <a:p>
            <a:r>
              <a:rPr lang="fa-IR" sz="1800" dirty="0" smtClean="0">
                <a:latin typeface="Tahoma" pitchFamily="34" charset="0"/>
                <a:ea typeface="Tahoma" pitchFamily="34" charset="0"/>
                <a:cs typeface="Tahoma" pitchFamily="34" charset="0"/>
              </a:rPr>
              <a:t>برای اطمینان از تعداد درست فشردن قفسه ی سینه و تهویه ی فردی که ماساژ را به عهده دارد عبارت زیر تکرار میشود:</a:t>
            </a:r>
          </a:p>
          <a:p>
            <a:r>
              <a:rPr lang="fa-IR" sz="1800" dirty="0" smtClean="0">
                <a:latin typeface="Tahoma" pitchFamily="34" charset="0"/>
                <a:ea typeface="Tahoma" pitchFamily="34" charset="0"/>
                <a:cs typeface="Tahoma" pitchFamily="34" charset="0"/>
              </a:rPr>
              <a:t>یک و دو و سه و نفس</a:t>
            </a:r>
            <a:endParaRPr lang="en-US" sz="1800" dirty="0">
              <a:latin typeface="Tahoma" pitchFamily="34" charset="0"/>
              <a:ea typeface="Tahoma" pitchFamily="34" charset="0"/>
              <a:cs typeface="Tahoma" pitchFamily="34" charset="0"/>
            </a:endParaRPr>
          </a:p>
        </p:txBody>
      </p:sp>
      <p:pic>
        <p:nvPicPr>
          <p:cNvPr id="7" name="Content Placeholder 6" descr="1278242895_baby_wallpapers-part2-23.jpg"/>
          <p:cNvPicPr>
            <a:picLocks noGrp="1" noChangeAspect="1"/>
          </p:cNvPicPr>
          <p:nvPr>
            <p:ph sz="half" idx="1"/>
          </p:nvPr>
        </p:nvPicPr>
        <p:blipFill>
          <a:blip r:embed="rId2" cstate="print"/>
          <a:stretch>
            <a:fillRect/>
          </a:stretch>
        </p:blipFill>
        <p:spPr>
          <a:xfrm>
            <a:off x="0" y="0"/>
            <a:ext cx="4274343" cy="2849562"/>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2971800" cy="2971800"/>
          </a:xfrm>
        </p:spPr>
        <p:txBody>
          <a:bodyPr/>
          <a:lstStyle/>
          <a:p>
            <a:r>
              <a:rPr lang="fa-IR" sz="2800" dirty="0" smtClean="0">
                <a:solidFill>
                  <a:srgbClr val="00B050"/>
                </a:solidFill>
                <a:latin typeface="Tahoma" pitchFamily="34" charset="0"/>
                <a:ea typeface="Tahoma" pitchFamily="34" charset="0"/>
                <a:cs typeface="Tahoma" pitchFamily="34" charset="0"/>
              </a:rPr>
              <a:t> </a:t>
            </a:r>
            <a:endParaRPr lang="en-US" sz="2800" dirty="0">
              <a:solidFill>
                <a:srgbClr val="00B050"/>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381000" y="3581400"/>
            <a:ext cx="8013192" cy="3124200"/>
          </a:xfrm>
        </p:spPr>
        <p:txBody>
          <a:bodyPr>
            <a:normAutofit/>
          </a:bodyPr>
          <a:lstStyle/>
          <a:p>
            <a:r>
              <a:rPr lang="fa-IR" sz="1800" dirty="0" smtClean="0">
                <a:latin typeface="Tahoma" pitchFamily="34" charset="0"/>
                <a:ea typeface="Tahoma" pitchFamily="34" charset="0"/>
                <a:cs typeface="Tahoma" pitchFamily="34" charset="0"/>
              </a:rPr>
              <a:t>در طی فشردن قفسه ی سینه تعدادتنفس 30 بار در دقیقه و ضربان قلب 90 بار در دقیقه است که جمعا 120 بار در دقیقه میشود.</a:t>
            </a:r>
          </a:p>
          <a:p>
            <a:r>
              <a:rPr lang="fa-IR" sz="1800" dirty="0" smtClean="0">
                <a:latin typeface="Tahoma" pitchFamily="34" charset="0"/>
                <a:ea typeface="Tahoma" pitchFamily="34" charset="0"/>
                <a:cs typeface="Tahoma" pitchFamily="34" charset="0"/>
              </a:rPr>
              <a:t>در هر دوره سه بار ماساژ و یک بار تنفس در مدت 2 ثانیه انجام میشود.در هر دوره رها کردن ماساژ باید کامل فشار از روی قفسه ی سینه برداشته شودتا قفسه ی سینه به حالت اولیه برگردد. اما انگشت در تمام دوره عملیات روی قفسه ی سینه قرار دارد.</a:t>
            </a:r>
          </a:p>
          <a:p>
            <a:r>
              <a:rPr lang="fa-IR" sz="1800" dirty="0" smtClean="0">
                <a:latin typeface="Tahoma" pitchFamily="34" charset="0"/>
                <a:ea typeface="Tahoma" pitchFamily="34" charset="0"/>
                <a:cs typeface="Tahoma" pitchFamily="34" charset="0"/>
              </a:rPr>
              <a:t>ماساژو تهویه هماهنگ باشد.</a:t>
            </a:r>
          </a:p>
          <a:p>
            <a:r>
              <a:rPr lang="fa-IR" sz="1800" dirty="0" smtClean="0">
                <a:latin typeface="Tahoma" pitchFamily="34" charset="0"/>
                <a:ea typeface="Tahoma" pitchFamily="34" charset="0"/>
                <a:cs typeface="Tahoma" pitchFamily="34" charset="0"/>
              </a:rPr>
              <a:t>بعد از 30 ثانیه از شروع عملیات ماساژ و تهویه ضربان قلب را چک کنید .اگر ضربان قلب بیشتر از 60 بار در دقیقه شده فشردن را متوقف کنید و تهویه با سرعت 40 تا 60 بار در دقیقه را ادامه دهید.</a:t>
            </a:r>
            <a:endParaRPr lang="en-US" sz="1800" dirty="0">
              <a:latin typeface="Tahoma" pitchFamily="34" charset="0"/>
              <a:ea typeface="Tahoma" pitchFamily="34" charset="0"/>
              <a:cs typeface="Tahoma" pitchFamily="34" charset="0"/>
            </a:endParaRPr>
          </a:p>
        </p:txBody>
      </p:sp>
      <p:pic>
        <p:nvPicPr>
          <p:cNvPr id="5" name="Content Placeholder 4" descr="sleeping-babies13.jpg"/>
          <p:cNvPicPr>
            <a:picLocks noGrp="1" noChangeAspect="1"/>
          </p:cNvPicPr>
          <p:nvPr>
            <p:ph sz="half" idx="1"/>
          </p:nvPr>
        </p:nvPicPr>
        <p:blipFill>
          <a:blip r:embed="rId2" cstate="print"/>
          <a:stretch>
            <a:fillRect/>
          </a:stretch>
        </p:blipFill>
        <p:spPr>
          <a:xfrm>
            <a:off x="2057400" y="381000"/>
            <a:ext cx="5118100" cy="308709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457200"/>
            <a:ext cx="4038600" cy="2514600"/>
          </a:xfrm>
        </p:spPr>
        <p:txBody>
          <a:bodyPr/>
          <a:lstStyle/>
          <a:p>
            <a:r>
              <a:rPr lang="fa-IR" sz="2000" dirty="0" smtClean="0">
                <a:solidFill>
                  <a:schemeClr val="tx1"/>
                </a:solidFill>
                <a:latin typeface="Tahoma" pitchFamily="34" charset="0"/>
                <a:ea typeface="Tahoma" pitchFamily="34" charset="0"/>
                <a:cs typeface="Tahoma" pitchFamily="34" charset="0"/>
              </a:rPr>
              <a:t>اگر ضربان قلب بیشتر از 100 بار در دقیقه باشد ماساژ را متوقف کرده و اگر نوزاد تنفس خود به خود هم داشت به تدریج تهویه را نیز متوقف کنید.</a:t>
            </a:r>
            <a:endParaRPr lang="en-US" sz="2000" dirty="0">
              <a:solidFill>
                <a:schemeClr val="tx1"/>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685800" y="2971800"/>
            <a:ext cx="7708392" cy="3297702"/>
          </a:xfrm>
        </p:spPr>
        <p:txBody>
          <a:bodyPr>
            <a:normAutofit/>
          </a:bodyPr>
          <a:lstStyle/>
          <a:p>
            <a:r>
              <a:rPr lang="fa-IR" sz="2000" dirty="0" smtClean="0">
                <a:latin typeface="Tahoma" pitchFamily="34" charset="0"/>
                <a:ea typeface="Tahoma" pitchFamily="34" charset="0"/>
                <a:cs typeface="Tahoma" pitchFamily="34" charset="0"/>
              </a:rPr>
              <a:t>اگر نوزاد لوله گذاری نشده و ضربان قلب کمتر از 60 دارد باید اینتوبه شده و از اپی نفرین استفاده نمود.</a:t>
            </a:r>
          </a:p>
          <a:p>
            <a:r>
              <a:rPr lang="fa-IR" sz="2000" dirty="0" smtClean="0">
                <a:latin typeface="Tahoma" pitchFamily="34" charset="0"/>
                <a:ea typeface="Tahoma" pitchFamily="34" charset="0"/>
                <a:cs typeface="Tahoma" pitchFamily="34" charset="0"/>
              </a:rPr>
              <a:t>لوله گذاری راه اطمینان بخش جهت ادامه ی تهویه در اختیار ما قرار میدهد.</a:t>
            </a:r>
          </a:p>
          <a:p>
            <a:r>
              <a:rPr lang="fa-IR" sz="2400" dirty="0" smtClean="0">
                <a:solidFill>
                  <a:schemeClr val="accent2"/>
                </a:solidFill>
                <a:latin typeface="Tahoma" pitchFamily="34" charset="0"/>
                <a:ea typeface="Tahoma" pitchFamily="34" charset="0"/>
                <a:cs typeface="Tahoma" pitchFamily="34" charset="0"/>
              </a:rPr>
              <a:t>روش اینتوبیشن:</a:t>
            </a:r>
          </a:p>
          <a:p>
            <a:r>
              <a:rPr lang="fa-IR" sz="2000" dirty="0" smtClean="0">
                <a:latin typeface="Tahoma" pitchFamily="34" charset="0"/>
                <a:ea typeface="Tahoma" pitchFamily="34" charset="0"/>
                <a:cs typeface="Tahoma" pitchFamily="34" charset="0"/>
              </a:rPr>
              <a:t>لارنگوسکوپ همیشه در دست چپ قرار میگیرد.</a:t>
            </a:r>
          </a:p>
          <a:p>
            <a:r>
              <a:rPr lang="fa-IR" sz="2000" dirty="0" smtClean="0">
                <a:latin typeface="Tahoma" pitchFamily="34" charset="0"/>
                <a:ea typeface="Tahoma" pitchFamily="34" charset="0"/>
                <a:cs typeface="Tahoma" pitchFamily="34" charset="0"/>
              </a:rPr>
              <a:t>اندازه ی مناسب تیغه برای نوزاد ترم شماره ی یک</a:t>
            </a:r>
          </a:p>
          <a:p>
            <a:r>
              <a:rPr lang="fa-IR" sz="2000" dirty="0" smtClean="0">
                <a:latin typeface="Tahoma" pitchFamily="34" charset="0"/>
                <a:ea typeface="Tahoma" pitchFamily="34" charset="0"/>
                <a:cs typeface="Tahoma" pitchFamily="34" charset="0"/>
              </a:rPr>
              <a:t>برای نوزاد نارس شماره ی صفر</a:t>
            </a:r>
            <a:endParaRPr lang="en-US" sz="2000" dirty="0">
              <a:latin typeface="Tahoma" pitchFamily="34" charset="0"/>
              <a:ea typeface="Tahoma" pitchFamily="34" charset="0"/>
              <a:cs typeface="Tahoma" pitchFamily="34" charset="0"/>
            </a:endParaRPr>
          </a:p>
        </p:txBody>
      </p:sp>
      <p:pic>
        <p:nvPicPr>
          <p:cNvPr id="5" name="Content Placeholder 4" descr="blue_baby_tude.jpg"/>
          <p:cNvPicPr>
            <a:picLocks noGrp="1" noChangeAspect="1"/>
          </p:cNvPicPr>
          <p:nvPr>
            <p:ph sz="half" idx="1"/>
          </p:nvPr>
        </p:nvPicPr>
        <p:blipFill>
          <a:blip r:embed="rId2" cstate="print"/>
          <a:stretch>
            <a:fillRect/>
          </a:stretch>
        </p:blipFill>
        <p:spPr>
          <a:xfrm>
            <a:off x="685800" y="381000"/>
            <a:ext cx="3350279" cy="2520044"/>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38400"/>
            <a:ext cx="7481776" cy="838200"/>
          </a:xfrm>
        </p:spPr>
        <p:txBody>
          <a:bodyPr/>
          <a:lstStyle/>
          <a:p>
            <a:r>
              <a:rPr lang="fa-IR" sz="2400" b="1" dirty="0" smtClean="0">
                <a:solidFill>
                  <a:srgbClr val="FF0000"/>
                </a:solidFill>
                <a:latin typeface="Tahoma" pitchFamily="34" charset="0"/>
                <a:ea typeface="Tahoma" pitchFamily="34" charset="0"/>
                <a:cs typeface="Tahoma" pitchFamily="34" charset="0"/>
              </a:rPr>
              <a:t>عملیات لوله گذاری باید در عرض 20 ثانیه تمام شود.</a:t>
            </a:r>
            <a:endParaRPr lang="en-US" sz="2400" b="1" dirty="0">
              <a:solidFill>
                <a:srgbClr val="FF0000"/>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914400" y="3048000"/>
            <a:ext cx="7479792" cy="3221502"/>
          </a:xfrm>
        </p:spPr>
        <p:txBody>
          <a:bodyPr>
            <a:normAutofit/>
          </a:bodyPr>
          <a:lstStyle/>
          <a:p>
            <a:r>
              <a:rPr lang="fa-IR" sz="2800" dirty="0" smtClean="0">
                <a:solidFill>
                  <a:srgbClr val="00B050"/>
                </a:solidFill>
                <a:latin typeface="Tahoma" pitchFamily="34" charset="0"/>
                <a:ea typeface="Tahoma" pitchFamily="34" charset="0"/>
                <a:cs typeface="Tahoma" pitchFamily="34" charset="0"/>
              </a:rPr>
              <a:t>مراحل لوله گذاری تراشه ی نوزاد:</a:t>
            </a:r>
          </a:p>
          <a:p>
            <a:r>
              <a:rPr lang="fa-IR" sz="2000" dirty="0" smtClean="0">
                <a:latin typeface="Tahoma" pitchFamily="34" charset="0"/>
                <a:ea typeface="Tahoma" pitchFamily="34" charset="0"/>
                <a:cs typeface="Tahoma" pitchFamily="34" charset="0"/>
              </a:rPr>
              <a:t>سرنوزاد در وضعیت بو کشیدن نگهدارید.</a:t>
            </a:r>
          </a:p>
          <a:p>
            <a:r>
              <a:rPr lang="fa-IR" sz="2000" dirty="0" smtClean="0">
                <a:latin typeface="Tahoma" pitchFamily="34" charset="0"/>
                <a:ea typeface="Tahoma" pitchFamily="34" charset="0"/>
                <a:cs typeface="Tahoma" pitchFamily="34" charset="0"/>
              </a:rPr>
              <a:t>لارنگوسکوپ را از سمت راست  زبان به داخل دهان ببرید و زبان را به سمت چپ برانید تیغه را تا حدی پیش ببرید نوک ان بلافاصله در پشت قاعده ی زبان قرار بگیرد.</a:t>
            </a:r>
          </a:p>
          <a:p>
            <a:r>
              <a:rPr lang="fa-IR" sz="2000" dirty="0" smtClean="0">
                <a:latin typeface="Tahoma" pitchFamily="34" charset="0"/>
                <a:ea typeface="Tahoma" pitchFamily="34" charset="0"/>
                <a:cs typeface="Tahoma" pitchFamily="34" charset="0"/>
              </a:rPr>
              <a:t>تیغه را مختصری بالا بکشید تا بتوانید تارهای صوتی را به صورت نوارهای عمودی در دو طرف گلوت به صورت حرف وی انگلیسی معکوس ببینید.</a:t>
            </a:r>
            <a:endParaRPr lang="en-US" sz="2000" dirty="0">
              <a:latin typeface="Tahoma" pitchFamily="34" charset="0"/>
              <a:ea typeface="Tahoma" pitchFamily="34" charset="0"/>
              <a:cs typeface="Tahoma" pitchFamily="34" charset="0"/>
            </a:endParaRPr>
          </a:p>
        </p:txBody>
      </p:sp>
      <p:graphicFrame>
        <p:nvGraphicFramePr>
          <p:cNvPr id="5" name="Content Placeholder 4"/>
          <p:cNvGraphicFramePr>
            <a:graphicFrameLocks noGrp="1"/>
          </p:cNvGraphicFramePr>
          <p:nvPr>
            <p:ph sz="half" idx="1"/>
          </p:nvPr>
        </p:nvGraphicFramePr>
        <p:xfrm>
          <a:off x="914400" y="274638"/>
          <a:ext cx="7480299" cy="1854200"/>
        </p:xfrm>
        <a:graphic>
          <a:graphicData uri="http://schemas.openxmlformats.org/drawingml/2006/table">
            <a:tbl>
              <a:tblPr firstRow="1" bandRow="1">
                <a:tableStyleId>{3C2FFA5D-87B4-456A-9821-1D502468CF0F}</a:tableStyleId>
              </a:tblPr>
              <a:tblGrid>
                <a:gridCol w="2493433"/>
                <a:gridCol w="2493433"/>
                <a:gridCol w="2493433"/>
              </a:tblGrid>
              <a:tr h="370840">
                <a:tc>
                  <a:txBody>
                    <a:bodyPr/>
                    <a:lstStyle/>
                    <a:p>
                      <a:r>
                        <a:rPr lang="fa-IR" dirty="0" smtClean="0"/>
                        <a:t>سن حاملگی (هفته)      </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fa-IR" dirty="0" smtClean="0"/>
                        <a:t>وزن (گرم)</a:t>
                      </a:r>
                      <a:r>
                        <a:rPr lang="fa-IR" baseline="0" dirty="0" smtClean="0"/>
                        <a: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fa-IR" dirty="0" smtClean="0"/>
                        <a:t>اندازه</a:t>
                      </a:r>
                      <a:r>
                        <a:rPr lang="fa-IR" baseline="0" dirty="0" smtClean="0"/>
                        <a:t> لوله           </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fa-IR" dirty="0" smtClean="0"/>
                        <a:t>28هفته           </a:t>
                      </a:r>
                      <a:endParaRPr lang="en-US" dirty="0"/>
                    </a:p>
                  </a:txBody>
                  <a:tcPr>
                    <a:lnT w="12700" cap="flat" cmpd="sng" algn="ctr">
                      <a:solidFill>
                        <a:schemeClr val="tx1"/>
                      </a:solidFill>
                      <a:prstDash val="solid"/>
                      <a:round/>
                      <a:headEnd type="none" w="med" len="med"/>
                      <a:tailEnd type="none" w="med" len="med"/>
                    </a:lnT>
                  </a:tcPr>
                </a:tc>
                <a:tc>
                  <a:txBody>
                    <a:bodyPr/>
                    <a:lstStyle/>
                    <a:p>
                      <a:r>
                        <a:rPr lang="fa-IR" dirty="0" smtClean="0"/>
                        <a:t>زیر1000          </a:t>
                      </a:r>
                      <a:endParaRPr lang="en-US" dirty="0"/>
                    </a:p>
                  </a:txBody>
                  <a:tcPr>
                    <a:lnT w="12700" cap="flat" cmpd="sng" algn="ctr">
                      <a:solidFill>
                        <a:schemeClr val="tx1"/>
                      </a:solidFill>
                      <a:prstDash val="solid"/>
                      <a:round/>
                      <a:headEnd type="none" w="med" len="med"/>
                      <a:tailEnd type="none" w="med" len="med"/>
                    </a:lnT>
                  </a:tcPr>
                </a:tc>
                <a:tc>
                  <a:txBody>
                    <a:bodyPr/>
                    <a:lstStyle/>
                    <a:p>
                      <a:r>
                        <a:rPr lang="fa-IR" dirty="0" smtClean="0">
                          <a:solidFill>
                            <a:schemeClr val="tx1"/>
                          </a:solidFill>
                        </a:rPr>
                        <a:t>2.5</a:t>
                      </a:r>
                      <a:r>
                        <a:rPr lang="fa-IR" baseline="0" dirty="0" smtClean="0">
                          <a:solidFill>
                            <a:schemeClr val="tx1"/>
                          </a:solidFill>
                        </a:rPr>
                        <a:t>             </a:t>
                      </a:r>
                      <a:endParaRPr lang="en-US" dirty="0">
                        <a:solidFill>
                          <a:schemeClr val="tx1"/>
                        </a:solidFill>
                      </a:endParaRPr>
                    </a:p>
                  </a:txBody>
                  <a:tcPr>
                    <a:lnT w="12700" cap="flat" cmpd="sng" algn="ctr">
                      <a:solidFill>
                        <a:schemeClr val="tx1"/>
                      </a:solidFill>
                      <a:prstDash val="solid"/>
                      <a:round/>
                      <a:headEnd type="none" w="med" len="med"/>
                      <a:tailEnd type="none" w="med" len="med"/>
                    </a:lnT>
                  </a:tcPr>
                </a:tc>
              </a:tr>
              <a:tr h="370840">
                <a:tc>
                  <a:txBody>
                    <a:bodyPr/>
                    <a:lstStyle/>
                    <a:p>
                      <a:r>
                        <a:rPr lang="fa-IR" dirty="0" smtClean="0"/>
                        <a:t>28 تا 34          </a:t>
                      </a:r>
                      <a:endParaRPr lang="en-US" dirty="0"/>
                    </a:p>
                  </a:txBody>
                  <a:tcPr/>
                </a:tc>
                <a:tc>
                  <a:txBody>
                    <a:bodyPr/>
                    <a:lstStyle/>
                    <a:p>
                      <a:r>
                        <a:rPr lang="fa-IR" dirty="0" smtClean="0"/>
                        <a:t>1000تا2000</a:t>
                      </a:r>
                      <a:r>
                        <a:rPr lang="fa-IR" baseline="0" dirty="0" smtClean="0"/>
                        <a:t>       </a:t>
                      </a:r>
                      <a:endParaRPr lang="en-US" dirty="0"/>
                    </a:p>
                  </a:txBody>
                  <a:tcPr/>
                </a:tc>
                <a:tc>
                  <a:txBody>
                    <a:bodyPr/>
                    <a:lstStyle/>
                    <a:p>
                      <a:r>
                        <a:rPr lang="fa-IR" dirty="0" smtClean="0"/>
                        <a:t>3              </a:t>
                      </a:r>
                      <a:endParaRPr lang="en-US" dirty="0"/>
                    </a:p>
                  </a:txBody>
                  <a:tcPr/>
                </a:tc>
              </a:tr>
              <a:tr h="370840">
                <a:tc>
                  <a:txBody>
                    <a:bodyPr/>
                    <a:lstStyle/>
                    <a:p>
                      <a:r>
                        <a:rPr lang="fa-IR" dirty="0" smtClean="0"/>
                        <a:t>34تا38           </a:t>
                      </a:r>
                      <a:endParaRPr lang="en-US" dirty="0"/>
                    </a:p>
                  </a:txBody>
                  <a:tcPr/>
                </a:tc>
                <a:tc>
                  <a:txBody>
                    <a:bodyPr/>
                    <a:lstStyle/>
                    <a:p>
                      <a:r>
                        <a:rPr lang="fa-IR" dirty="0" smtClean="0"/>
                        <a:t>2000تا3000       </a:t>
                      </a:r>
                      <a:endParaRPr lang="en-US" dirty="0"/>
                    </a:p>
                  </a:txBody>
                  <a:tcPr/>
                </a:tc>
                <a:tc>
                  <a:txBody>
                    <a:bodyPr/>
                    <a:lstStyle/>
                    <a:p>
                      <a:r>
                        <a:rPr lang="fa-IR" dirty="0" smtClean="0"/>
                        <a:t>3.5             </a:t>
                      </a:r>
                      <a:endParaRPr lang="en-US" dirty="0"/>
                    </a:p>
                  </a:txBody>
                  <a:tcPr/>
                </a:tc>
              </a:tr>
              <a:tr h="370840">
                <a:tc>
                  <a:txBody>
                    <a:bodyPr/>
                    <a:lstStyle/>
                    <a:p>
                      <a:r>
                        <a:rPr lang="fa-IR" dirty="0" smtClean="0"/>
                        <a:t>بالای 38           </a:t>
                      </a:r>
                      <a:endParaRPr lang="en-US" dirty="0"/>
                    </a:p>
                  </a:txBody>
                  <a:tcPr/>
                </a:tc>
                <a:tc>
                  <a:txBody>
                    <a:bodyPr/>
                    <a:lstStyle/>
                    <a:p>
                      <a:r>
                        <a:rPr lang="fa-IR" dirty="0" smtClean="0"/>
                        <a:t>بالای 3000</a:t>
                      </a:r>
                      <a:r>
                        <a:rPr lang="fa-IR" baseline="0" dirty="0" smtClean="0"/>
                        <a:t>       </a:t>
                      </a:r>
                      <a:endParaRPr lang="en-US" dirty="0"/>
                    </a:p>
                  </a:txBody>
                  <a:tcPr/>
                </a:tc>
                <a:tc>
                  <a:txBody>
                    <a:bodyPr/>
                    <a:lstStyle/>
                    <a:p>
                      <a:r>
                        <a:rPr lang="fa-IR" dirty="0" smtClean="0"/>
                        <a:t>3.5تا4</a:t>
                      </a:r>
                      <a:r>
                        <a:rPr lang="fa-IR" baseline="0" dirty="0" smtClean="0"/>
                        <a:t>            </a:t>
                      </a:r>
                      <a:endParaRPr lang="en-US"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362"/>
          </a:xfrm>
        </p:spPr>
        <p:txBody>
          <a:bodyPr>
            <a:normAutofit/>
          </a:bodyPr>
          <a:lstStyle/>
          <a:p>
            <a:pPr algn="r"/>
            <a:r>
              <a:rPr lang="fa-IR" sz="1800" dirty="0" smtClean="0">
                <a:solidFill>
                  <a:schemeClr val="tx1"/>
                </a:solidFill>
                <a:latin typeface="Tahoma" pitchFamily="34" charset="0"/>
                <a:ea typeface="Tahoma" pitchFamily="34" charset="0"/>
                <a:cs typeface="Tahoma" pitchFamily="34" charset="0"/>
              </a:rPr>
              <a:t>برای مشاهده ی بهتر از ساکشن کمک بگیرید.</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لوله تراشه را وارد کنید. اگر تارهای صوتی بسته بود صبر کنید باز شود بعد لوله را وارد تراشه کنید.</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هنگامی که لارنگوسکوپ را خارج میکنیدلوله را با فشردن ان به کام نوزاد </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محکم کنید.</a:t>
            </a:r>
            <a:br>
              <a:rPr lang="fa-IR" sz="1800" dirty="0" smtClean="0">
                <a:solidFill>
                  <a:schemeClr val="tx1"/>
                </a:solidFill>
                <a:latin typeface="Tahoma" pitchFamily="34" charset="0"/>
                <a:ea typeface="Tahoma" pitchFamily="34" charset="0"/>
                <a:cs typeface="Tahoma" pitchFamily="34" charset="0"/>
              </a:rPr>
            </a:br>
            <a:r>
              <a:rPr lang="fa-IR" sz="2400" dirty="0" smtClean="0">
                <a:solidFill>
                  <a:srgbClr val="BD0B68"/>
                </a:solidFill>
                <a:latin typeface="Tahoma" pitchFamily="34" charset="0"/>
                <a:ea typeface="Tahoma" pitchFamily="34" charset="0"/>
                <a:cs typeface="Tahoma" pitchFamily="34" charset="0"/>
              </a:rPr>
              <a:t/>
            </a:r>
            <a:br>
              <a:rPr lang="fa-IR" sz="2400" dirty="0" smtClean="0">
                <a:solidFill>
                  <a:srgbClr val="BD0B68"/>
                </a:solidFill>
                <a:latin typeface="Tahoma" pitchFamily="34" charset="0"/>
                <a:ea typeface="Tahoma" pitchFamily="34" charset="0"/>
                <a:cs typeface="Tahoma" pitchFamily="34" charset="0"/>
              </a:rPr>
            </a:br>
            <a:r>
              <a:rPr lang="fa-IR" sz="2400" dirty="0" smtClean="0">
                <a:solidFill>
                  <a:srgbClr val="BD0B68"/>
                </a:solidFill>
                <a:latin typeface="Tahoma" pitchFamily="34" charset="0"/>
                <a:ea typeface="Tahoma" pitchFamily="34" charset="0"/>
                <a:cs typeface="Tahoma" pitchFamily="34" charset="0"/>
              </a:rPr>
              <a:t/>
            </a:r>
            <a:br>
              <a:rPr lang="fa-IR" sz="2400" dirty="0" smtClean="0">
                <a:solidFill>
                  <a:srgbClr val="BD0B68"/>
                </a:solidFill>
                <a:latin typeface="Tahoma" pitchFamily="34" charset="0"/>
                <a:ea typeface="Tahoma" pitchFamily="34" charset="0"/>
                <a:cs typeface="Tahoma" pitchFamily="34" charset="0"/>
              </a:rPr>
            </a:br>
            <a:r>
              <a:rPr lang="fa-IR" sz="2400" dirty="0" smtClean="0">
                <a:solidFill>
                  <a:srgbClr val="BD0B68"/>
                </a:solidFill>
                <a:latin typeface="Tahoma" pitchFamily="34" charset="0"/>
                <a:ea typeface="Tahoma" pitchFamily="34" charset="0"/>
                <a:cs typeface="Tahoma" pitchFamily="34" charset="0"/>
              </a:rPr>
              <a:t>نشانه ی جاگرفتن صحیح لوله</a:t>
            </a:r>
            <a:br>
              <a:rPr lang="fa-IR" sz="2400" dirty="0" smtClean="0">
                <a:solidFill>
                  <a:srgbClr val="BD0B68"/>
                </a:solidFill>
                <a:latin typeface="Tahoma" pitchFamily="34" charset="0"/>
                <a:ea typeface="Tahoma" pitchFamily="34" charset="0"/>
                <a:cs typeface="Tahoma" pitchFamily="34" charset="0"/>
              </a:rPr>
            </a:br>
            <a:r>
              <a:rPr lang="fa-IR" sz="2400" dirty="0" smtClean="0">
                <a:solidFill>
                  <a:srgbClr val="BD0B68"/>
                </a:solidFill>
                <a:latin typeface="Tahoma" pitchFamily="34" charset="0"/>
                <a:ea typeface="Tahoma" pitchFamily="34" charset="0"/>
                <a:cs typeface="Tahoma" pitchFamily="34" charset="0"/>
              </a:rPr>
              <a:t/>
            </a:r>
            <a:br>
              <a:rPr lang="fa-IR" sz="2400" dirty="0" smtClean="0">
                <a:solidFill>
                  <a:srgbClr val="BD0B68"/>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شنیدن صدا در هر دو ریه</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بالا امدن مشهود ریه ها با هر بار ونتیلاسیون</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متسع نشدن معده</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بهبود علایم حیاتی نظیرضربان قلب و رنگ پوست</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گرفتن عکس رادیو گرافی قفسه  سینه برای اطمینان بیشتر</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مشاهده ی مستقیم عبور لوله تراشه از میان تارهای صوتی</a:t>
            </a:r>
            <a:br>
              <a:rPr lang="fa-IR" sz="1800" dirty="0" smtClean="0">
                <a:solidFill>
                  <a:schemeClr val="tx1"/>
                </a:solidFill>
                <a:latin typeface="Tahoma" pitchFamily="34" charset="0"/>
                <a:ea typeface="Tahoma" pitchFamily="34" charset="0"/>
                <a:cs typeface="Tahoma" pitchFamily="34" charset="0"/>
              </a:rPr>
            </a:br>
            <a:endParaRPr lang="en-US" sz="1800" dirty="0">
              <a:solidFill>
                <a:schemeClr val="tx1"/>
              </a:solidFill>
              <a:latin typeface="Tahoma" pitchFamily="34" charset="0"/>
              <a:ea typeface="Tahoma" pitchFamily="34" charset="0"/>
              <a:cs typeface="Tahoma"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410200" cy="457200"/>
          </a:xfrm>
        </p:spPr>
        <p:txBody>
          <a:bodyPr/>
          <a:lstStyle/>
          <a:p>
            <a:r>
              <a:rPr lang="fa-IR" sz="4000" b="1" dirty="0" smtClean="0">
                <a:solidFill>
                  <a:schemeClr val="accent3"/>
                </a:solidFill>
                <a:latin typeface="Tahoma" pitchFamily="34" charset="0"/>
                <a:ea typeface="Tahoma" pitchFamily="34" charset="0"/>
                <a:cs typeface="Tahoma" pitchFamily="34" charset="0"/>
              </a:rPr>
              <a:t>اپی نفرین</a:t>
            </a:r>
            <a:endParaRPr lang="en-US" sz="4000" b="1" dirty="0">
              <a:solidFill>
                <a:schemeClr val="accent3"/>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4572000" y="1066800"/>
            <a:ext cx="4355592" cy="5791200"/>
          </a:xfrm>
        </p:spPr>
        <p:txBody>
          <a:bodyPr>
            <a:normAutofit/>
          </a:bodyPr>
          <a:lstStyle/>
          <a:p>
            <a:r>
              <a:rPr lang="fa-IR" sz="1800" dirty="0" smtClean="0">
                <a:latin typeface="Tahoma" pitchFamily="34" charset="0"/>
                <a:ea typeface="Tahoma" pitchFamily="34" charset="0"/>
                <a:cs typeface="Tahoma" pitchFamily="34" charset="0"/>
              </a:rPr>
              <a:t>اپی نفرین یک محرک قلبی است.هنگامی که با وجود 30ثانیه تهویه  کمکی و 30 ثانیه دیگر تهویه با فشار مثبت همراه با ماساژ قلبی ضربان قلب همچنان زیر 60 بار در دقیقه باشد تجویز اپی نفرین ضرورت می یابد.</a:t>
            </a:r>
          </a:p>
          <a:p>
            <a:r>
              <a:rPr lang="fa-IR" sz="1800" dirty="0" smtClean="0">
                <a:latin typeface="Tahoma" pitchFamily="34" charset="0"/>
                <a:ea typeface="Tahoma" pitchFamily="34" charset="0"/>
                <a:cs typeface="Tahoma" pitchFamily="34" charset="0"/>
              </a:rPr>
              <a:t>دوز پیشنهادی اپی نفرین:0.1 الی 0.3 میلی لیتر به ازای هر کیلو برای راه داخل وریدی.</a:t>
            </a:r>
          </a:p>
          <a:p>
            <a:r>
              <a:rPr lang="fa-IR" sz="1800" dirty="0" smtClean="0">
                <a:latin typeface="Tahoma" pitchFamily="34" charset="0"/>
                <a:ea typeface="Tahoma" pitchFamily="34" charset="0"/>
                <a:cs typeface="Tahoma" pitchFamily="34" charset="0"/>
              </a:rPr>
              <a:t>راه داخل تراشه ممکن است تا زمان دسترسی به وریدمد نظر باشد.</a:t>
            </a:r>
          </a:p>
          <a:p>
            <a:r>
              <a:rPr lang="fa-IR" sz="1800" dirty="0" smtClean="0">
                <a:latin typeface="Tahoma" pitchFamily="34" charset="0"/>
                <a:ea typeface="Tahoma" pitchFamily="34" charset="0"/>
                <a:cs typeface="Tahoma" pitchFamily="34" charset="0"/>
              </a:rPr>
              <a:t>دوز داخل تراشه ای:0.3 الی یک میلی لیتر به ازای هر کیلو گرم وزن.</a:t>
            </a:r>
          </a:p>
          <a:p>
            <a:r>
              <a:rPr lang="fa-IR" sz="1800" dirty="0" smtClean="0">
                <a:solidFill>
                  <a:srgbClr val="FF0000"/>
                </a:solidFill>
                <a:latin typeface="Tahoma" pitchFamily="34" charset="0"/>
                <a:ea typeface="Tahoma" pitchFamily="34" charset="0"/>
                <a:cs typeface="Tahoma" pitchFamily="34" charset="0"/>
              </a:rPr>
              <a:t>اماده سازی:</a:t>
            </a:r>
            <a:r>
              <a:rPr lang="fa-IR" sz="1800" dirty="0" smtClean="0">
                <a:latin typeface="Tahoma" pitchFamily="34" charset="0"/>
                <a:ea typeface="Tahoma" pitchFamily="34" charset="0"/>
                <a:cs typeface="Tahoma" pitchFamily="34" charset="0"/>
              </a:rPr>
              <a:t>غلظت 0.001</a:t>
            </a:r>
          </a:p>
          <a:p>
            <a:r>
              <a:rPr lang="fa-IR" sz="1800" dirty="0" smtClean="0">
                <a:latin typeface="Tahoma" pitchFamily="34" charset="0"/>
                <a:ea typeface="Tahoma" pitchFamily="34" charset="0"/>
                <a:cs typeface="Tahoma" pitchFamily="34" charset="0"/>
              </a:rPr>
              <a:t>روش تزریق:سریع با حداکثر سرعت ممکن .</a:t>
            </a:r>
          </a:p>
          <a:p>
            <a:r>
              <a:rPr lang="fa-IR" sz="1800" dirty="0" smtClean="0">
                <a:latin typeface="Tahoma" pitchFamily="34" charset="0"/>
                <a:ea typeface="Tahoma" pitchFamily="34" charset="0"/>
                <a:cs typeface="Tahoma" pitchFamily="34" charset="0"/>
              </a:rPr>
              <a:t>اپی نفرین باید در ورید نافی تزریق شود .روش داخل تراشه اغلب سریع تر و در دسترس تر از جاگذاری کتتر ورید نافی است.اما جذب غیر قابل پیش بینی دارد و در دوز پایین اثربخش نیست.</a:t>
            </a:r>
            <a:endParaRPr lang="en-US" sz="1800" dirty="0">
              <a:latin typeface="Tahoma" pitchFamily="34" charset="0"/>
              <a:ea typeface="Tahoma" pitchFamily="34" charset="0"/>
              <a:cs typeface="Tahoma" pitchFamily="34" charset="0"/>
            </a:endParaRPr>
          </a:p>
        </p:txBody>
      </p:sp>
      <p:pic>
        <p:nvPicPr>
          <p:cNvPr id="5" name="Content Placeholder 4" descr="127990634623[1].jpg"/>
          <p:cNvPicPr>
            <a:picLocks noGrp="1" noChangeAspect="1"/>
          </p:cNvPicPr>
          <p:nvPr>
            <p:ph sz="half" idx="1"/>
          </p:nvPr>
        </p:nvPicPr>
        <p:blipFill>
          <a:blip r:embed="rId2" cstate="print"/>
          <a:stretch>
            <a:fillRect/>
          </a:stretch>
        </p:blipFill>
        <p:spPr>
          <a:xfrm>
            <a:off x="0" y="609600"/>
            <a:ext cx="4427991" cy="54102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0" y="228600"/>
            <a:ext cx="4128976" cy="3048000"/>
          </a:xfrm>
        </p:spPr>
        <p:txBody>
          <a:bodyPr/>
          <a:lstStyle/>
          <a:p>
            <a:r>
              <a:rPr lang="fa-IR" sz="1800" dirty="0" smtClean="0">
                <a:solidFill>
                  <a:schemeClr val="tx1"/>
                </a:solidFill>
                <a:latin typeface="Tahoma" pitchFamily="34" charset="0"/>
                <a:ea typeface="Tahoma" pitchFamily="34" charset="0"/>
                <a:cs typeface="Tahoma" pitchFamily="34" charset="0"/>
              </a:rPr>
              <a:t> اگر به نظر میرسد نوزاد در شوک است و به احیاء پاسخ نمی دهد ممکن است تجویز افزاینده ی حجم ضرورت داشته باشد.</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افزاینده ی حجم پیشنهادی:</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محلول نرمال سالین</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رینگر لاکتات</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گلبول قرمز متراکم (0منفی)</a:t>
            </a:r>
            <a:br>
              <a:rPr lang="fa-IR" sz="1800" dirty="0" smtClean="0">
                <a:solidFill>
                  <a:schemeClr val="tx1"/>
                </a:solidFill>
                <a:latin typeface="Tahoma" pitchFamily="34" charset="0"/>
                <a:ea typeface="Tahoma" pitchFamily="34" charset="0"/>
                <a:cs typeface="Tahoma" pitchFamily="34" charset="0"/>
              </a:rPr>
            </a:br>
            <a:r>
              <a:rPr lang="fa-IR" sz="1800" dirty="0" smtClean="0">
                <a:solidFill>
                  <a:schemeClr val="tx1"/>
                </a:solidFill>
                <a:latin typeface="Tahoma" pitchFamily="34" charset="0"/>
                <a:ea typeface="Tahoma" pitchFamily="34" charset="0"/>
                <a:cs typeface="Tahoma" pitchFamily="34" charset="0"/>
              </a:rPr>
              <a:t>دوز:یک سی سی به ازای هر کیلو</a:t>
            </a:r>
            <a:endParaRPr lang="en-US" sz="1800" dirty="0">
              <a:solidFill>
                <a:schemeClr val="tx1"/>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609600" y="228600"/>
            <a:ext cx="3974592" cy="2438400"/>
          </a:xfrm>
        </p:spPr>
        <p:txBody>
          <a:bodyPr>
            <a:normAutofit/>
          </a:bodyPr>
          <a:lstStyle/>
          <a:p>
            <a:r>
              <a:rPr lang="fa-IR" sz="2800" dirty="0" smtClean="0">
                <a:solidFill>
                  <a:srgbClr val="FF0000"/>
                </a:solidFill>
              </a:rPr>
              <a:t>ورید نافی:</a:t>
            </a:r>
          </a:p>
          <a:p>
            <a:r>
              <a:rPr lang="fa-IR" sz="1800" dirty="0" smtClean="0"/>
              <a:t>اماده سازی:حجم مناسب داخل یک سرنگ بزرگ برای تزریق طی 5تا10 دقیقه</a:t>
            </a:r>
          </a:p>
          <a:p>
            <a:endParaRPr lang="en-US" sz="1800" dirty="0"/>
          </a:p>
        </p:txBody>
      </p:sp>
      <p:pic>
        <p:nvPicPr>
          <p:cNvPr id="6" name="Content Placeholder 5" descr="119705331949.jpg"/>
          <p:cNvPicPr>
            <a:picLocks noGrp="1" noChangeAspect="1"/>
          </p:cNvPicPr>
          <p:nvPr>
            <p:ph sz="half" idx="1"/>
          </p:nvPr>
        </p:nvPicPr>
        <p:blipFill>
          <a:blip r:embed="rId2" cstate="print"/>
          <a:stretch>
            <a:fillRect/>
          </a:stretch>
        </p:blipFill>
        <p:spPr>
          <a:xfrm>
            <a:off x="152400" y="2514600"/>
            <a:ext cx="5343293" cy="4212981"/>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733800"/>
            <a:ext cx="7481776" cy="457200"/>
          </a:xfrm>
        </p:spPr>
        <p:txBody>
          <a:bodyPr/>
          <a:lstStyle/>
          <a:p>
            <a:r>
              <a:rPr lang="fa-IR" dirty="0" smtClean="0">
                <a:solidFill>
                  <a:schemeClr val="accent2">
                    <a:lumMod val="75000"/>
                  </a:schemeClr>
                </a:solidFill>
                <a:latin typeface="Tahoma" pitchFamily="34" charset="0"/>
                <a:ea typeface="Tahoma" pitchFamily="34" charset="0"/>
                <a:cs typeface="Tahoma" pitchFamily="34" charset="0"/>
              </a:rPr>
              <a:t>بعضی روش های جایگزین در احیاء در خارج از اتاق زایمان</a:t>
            </a:r>
            <a:endParaRPr lang="en-US" dirty="0">
              <a:solidFill>
                <a:schemeClr val="accent2">
                  <a:lumMod val="75000"/>
                </a:schemeClr>
              </a:solidFill>
              <a:latin typeface="Tahoma" pitchFamily="34" charset="0"/>
              <a:ea typeface="Tahoma" pitchFamily="34" charset="0"/>
              <a:cs typeface="Tahoma" pitchFamily="34" charset="0"/>
            </a:endParaRPr>
          </a:p>
        </p:txBody>
      </p:sp>
      <p:sp>
        <p:nvSpPr>
          <p:cNvPr id="3" name="Text Placeholder 2"/>
          <p:cNvSpPr>
            <a:spLocks noGrp="1"/>
          </p:cNvSpPr>
          <p:nvPr>
            <p:ph type="body" idx="2"/>
          </p:nvPr>
        </p:nvSpPr>
        <p:spPr>
          <a:xfrm>
            <a:off x="1066800" y="4419600"/>
            <a:ext cx="7327392" cy="2133600"/>
          </a:xfrm>
        </p:spPr>
        <p:txBody>
          <a:bodyPr>
            <a:normAutofit lnSpcReduction="10000"/>
          </a:bodyPr>
          <a:lstStyle/>
          <a:p>
            <a:r>
              <a:rPr lang="fa-IR" sz="1800" dirty="0" smtClean="0">
                <a:latin typeface="Tahoma" pitchFamily="34" charset="0"/>
                <a:ea typeface="Tahoma" pitchFamily="34" charset="0"/>
                <a:cs typeface="Tahoma" pitchFamily="34" charset="0"/>
              </a:rPr>
              <a:t>فراهم کردن گرمای مناسب به وسیله ی تماس با پوست مادر و افزایش دمای محیط</a:t>
            </a:r>
          </a:p>
          <a:p>
            <a:r>
              <a:rPr lang="fa-IR" sz="1800" dirty="0" smtClean="0">
                <a:latin typeface="Tahoma" pitchFamily="34" charset="0"/>
                <a:ea typeface="Tahoma" pitchFamily="34" charset="0"/>
                <a:cs typeface="Tahoma" pitchFamily="34" charset="0"/>
              </a:rPr>
              <a:t>تمیز کردن راه هوایی با پوار یا پارچه ی پیچیده دور انگشت برای خروج ترشحات </a:t>
            </a:r>
          </a:p>
          <a:p>
            <a:r>
              <a:rPr lang="fa-IR" sz="1800" dirty="0" smtClean="0">
                <a:latin typeface="Tahoma" pitchFamily="34" charset="0"/>
                <a:ea typeface="Tahoma" pitchFamily="34" charset="0"/>
                <a:cs typeface="Tahoma" pitchFamily="34" charset="0"/>
              </a:rPr>
              <a:t>تنفس دهان به دهان یا دهان به بینی</a:t>
            </a:r>
          </a:p>
          <a:p>
            <a:r>
              <a:rPr lang="fa-IR" sz="1800" dirty="0" smtClean="0">
                <a:latin typeface="Tahoma" pitchFamily="34" charset="0"/>
                <a:ea typeface="Tahoma" pitchFamily="34" charset="0"/>
                <a:cs typeface="Tahoma" pitchFamily="34" charset="0"/>
              </a:rPr>
              <a:t>در صورتی که پس از ده دقیقه احیا ء کامل و کافی ضربان قلب وجود نداشت قطع کامل عملیات احیاء</a:t>
            </a:r>
            <a:endParaRPr lang="en-US" sz="1800" dirty="0">
              <a:latin typeface="Tahoma" pitchFamily="34" charset="0"/>
              <a:ea typeface="Tahoma" pitchFamily="34" charset="0"/>
              <a:cs typeface="Tahoma" pitchFamily="34" charset="0"/>
            </a:endParaRPr>
          </a:p>
        </p:txBody>
      </p:sp>
      <p:pic>
        <p:nvPicPr>
          <p:cNvPr id="5" name="Content Placeholder 4" descr="Nini dehati.jpg"/>
          <p:cNvPicPr>
            <a:picLocks noGrp="1" noChangeAspect="1"/>
          </p:cNvPicPr>
          <p:nvPr>
            <p:ph sz="half" idx="1"/>
          </p:nvPr>
        </p:nvPicPr>
        <p:blipFill>
          <a:blip r:embed="rId2" cstate="print"/>
          <a:stretch>
            <a:fillRect/>
          </a:stretch>
        </p:blipFill>
        <p:spPr>
          <a:xfrm>
            <a:off x="2590800" y="228600"/>
            <a:ext cx="4279900" cy="3433731"/>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1676400"/>
          </a:xfrm>
        </p:spPr>
        <p:txBody>
          <a:bodyPr/>
          <a:lstStyle/>
          <a:p>
            <a:r>
              <a:rPr lang="fa-IR" sz="3200" dirty="0" smtClean="0">
                <a:solidFill>
                  <a:schemeClr val="accent6">
                    <a:lumMod val="50000"/>
                  </a:schemeClr>
                </a:solidFill>
                <a:latin typeface="+mn-lt"/>
                <a:ea typeface="Tahoma" pitchFamily="34" charset="0"/>
                <a:cs typeface="Tahoma" pitchFamily="34" charset="0"/>
              </a:rPr>
              <a:t>«آرامش اولین نشانه های حضور خداوند در درون ماست ، پس یاقرار»</a:t>
            </a:r>
            <a:endParaRPr lang="en-US" sz="3200" b="1" dirty="0">
              <a:solidFill>
                <a:schemeClr val="accent6">
                  <a:lumMod val="50000"/>
                </a:schemeClr>
              </a:solidFill>
              <a:latin typeface="+mn-lt"/>
              <a:ea typeface="Tahoma" pitchFamily="34" charset="0"/>
              <a:cs typeface="Tahoma" pitchFamily="34" charset="0"/>
            </a:endParaRPr>
          </a:p>
        </p:txBody>
      </p:sp>
      <p:sp>
        <p:nvSpPr>
          <p:cNvPr id="3" name="Text Placeholder 2"/>
          <p:cNvSpPr>
            <a:spLocks noGrp="1"/>
          </p:cNvSpPr>
          <p:nvPr>
            <p:ph type="body" idx="2"/>
          </p:nvPr>
        </p:nvSpPr>
        <p:spPr/>
        <p:txBody>
          <a:bodyPr/>
          <a:lstStyle/>
          <a:p>
            <a:r>
              <a:rPr lang="fa-IR" dirty="0" smtClean="0"/>
              <a:t> </a:t>
            </a:r>
            <a:endParaRPr lang="en-US" dirty="0"/>
          </a:p>
        </p:txBody>
      </p:sp>
      <p:pic>
        <p:nvPicPr>
          <p:cNvPr id="11" name="Content Placeholder 10" descr="sweet_children.jpeg"/>
          <p:cNvPicPr>
            <a:picLocks noGrp="1" noChangeAspect="1"/>
          </p:cNvPicPr>
          <p:nvPr>
            <p:ph sz="half" idx="1"/>
          </p:nvPr>
        </p:nvPicPr>
        <p:blipFill>
          <a:blip r:embed="rId2" cstate="print"/>
          <a:stretch>
            <a:fillRect/>
          </a:stretch>
        </p:blipFill>
        <p:spPr>
          <a:xfrm>
            <a:off x="1371600" y="152400"/>
            <a:ext cx="6578600" cy="460502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a:r>
              <a:rPr lang="fa-IR" dirty="0" smtClean="0"/>
              <a:t>تولد پدیده ای زیبا معجزه اسا و گاهی خطرناک ترین حادثه در طول زندگی فرد است.</a:t>
            </a:r>
          </a:p>
          <a:p>
            <a:pPr algn="r"/>
            <a:r>
              <a:rPr lang="fa-IR" dirty="0" smtClean="0"/>
              <a:t>بدن انسان بعد از تولد نیازبه تنظیم و هماهنگی فیزیولوژیک فوق العاده ای دارد. اغلب نوزادان تازه متولد شده سرحال هستند.10 درصد انها به نوعی از حمایت ما نیاز دارند.یک در صد انها برای ادامه یحیات نیازمند تجهیزات ویژه احیاء هستند.(لوله گذاری داخل تراشه فشردن قفسه ی سینه ویا تجویز دارو)</a:t>
            </a:r>
            <a:endParaRPr lang="en-US" dirty="0"/>
          </a:p>
        </p:txBody>
      </p:sp>
      <p:sp>
        <p:nvSpPr>
          <p:cNvPr id="3" name="Title 2"/>
          <p:cNvSpPr>
            <a:spLocks noGrp="1"/>
          </p:cNvSpPr>
          <p:nvPr>
            <p:ph type="title"/>
          </p:nvPr>
        </p:nvSpPr>
        <p:spPr/>
        <p:txBody>
          <a:bodyPr>
            <a:normAutofit/>
          </a:bodyPr>
          <a:lstStyle/>
          <a:p>
            <a:r>
              <a:rPr lang="fa-IR" dirty="0" smtClean="0">
                <a:solidFill>
                  <a:srgbClr val="0070C0"/>
                </a:solidFill>
              </a:rPr>
              <a:t>مقدمه                        </a:t>
            </a:r>
            <a:endParaRPr lang="en-US" dirty="0">
              <a:solidFill>
                <a:srgbClr val="0070C0"/>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1143000"/>
          </a:xfrm>
          <a:solidFill>
            <a:schemeClr val="bg2">
              <a:lumMod val="90000"/>
            </a:schemeClr>
          </a:solidFill>
        </p:spPr>
        <p:txBody>
          <a:bodyPr/>
          <a:lstStyle/>
          <a:p>
            <a:r>
              <a:rPr lang="fa-IR" dirty="0" smtClean="0"/>
              <a:t/>
            </a:r>
            <a:br>
              <a:rPr lang="fa-IR" dirty="0" smtClean="0"/>
            </a:br>
            <a:endParaRPr lang="en-US" dirty="0"/>
          </a:p>
        </p:txBody>
      </p:sp>
      <p:sp>
        <p:nvSpPr>
          <p:cNvPr id="3" name="Text Placeholder 2"/>
          <p:cNvSpPr>
            <a:spLocks noGrp="1"/>
          </p:cNvSpPr>
          <p:nvPr>
            <p:ph type="body" idx="2"/>
          </p:nvPr>
        </p:nvSpPr>
        <p:spPr>
          <a:xfrm>
            <a:off x="914400" y="2057400"/>
            <a:ext cx="7479792" cy="3962400"/>
          </a:xfrm>
          <a:solidFill>
            <a:schemeClr val="bg2">
              <a:lumMod val="90000"/>
            </a:schemeClr>
          </a:solidFill>
        </p:spPr>
        <p:txBody>
          <a:bodyPr>
            <a:normAutofit lnSpcReduction="10000"/>
          </a:bodyPr>
          <a:lstStyle/>
          <a:p>
            <a:r>
              <a:rPr lang="fa-IR" sz="2000" dirty="0" smtClean="0">
                <a:latin typeface="Verdana" pitchFamily="34" charset="0"/>
                <a:ea typeface="Verdana" pitchFamily="34" charset="0"/>
              </a:rPr>
              <a:t>مهمترین اقدام در احیا ء نوزاد تهویه  ی ریه های نوزاد است.عدم تهویه  ریه های نوزاد منجر به انقباض عروق ریه شده و مانع از اکسیژن رسانی به عروق سیستمیک خواهد شد.</a:t>
            </a:r>
          </a:p>
          <a:p>
            <a:r>
              <a:rPr lang="fa-IR" sz="2000" dirty="0" smtClean="0">
                <a:latin typeface="Verdana" pitchFamily="34" charset="0"/>
                <a:ea typeface="Verdana" pitchFamily="34" charset="0"/>
              </a:rPr>
              <a:t>اختلال در خون رسانی و اکسیژن رسانی به عروق سیستمیک در صورت طولانی بودن میتواند منجربه اسیب مغزو سایرارگانها ومرگ گردد.</a:t>
            </a:r>
          </a:p>
          <a:p>
            <a:r>
              <a:rPr lang="fa-IR" sz="2000" dirty="0" smtClean="0">
                <a:latin typeface="Verdana" pitchFamily="34" charset="0"/>
                <a:ea typeface="Verdana" pitchFamily="34" charset="0"/>
              </a:rPr>
              <a:t>هنگامی که جنین یا نوزاد از اکسیژن محروم میشود در ابتدا تلاش تنفس شدید شده و سپس اپنه اولیه رخ می دهد.</a:t>
            </a:r>
          </a:p>
          <a:p>
            <a:r>
              <a:rPr lang="fa-IR" sz="2000" dirty="0" smtClean="0">
                <a:latin typeface="Verdana" pitchFamily="34" charset="0"/>
                <a:ea typeface="Verdana" pitchFamily="34" charset="0"/>
              </a:rPr>
              <a:t>اپنه ممکن است با تحریک لمسی برطرف شود اما اگر محرومیت از اکسیژن ادامه یابد اپنه ثانویه رخ میدهد.</a:t>
            </a:r>
            <a:r>
              <a:rPr lang="fa-IR" sz="2000" dirty="0" smtClean="0"/>
              <a:t> </a:t>
            </a:r>
          </a:p>
          <a:p>
            <a:r>
              <a:rPr lang="fa-IR" sz="2000" dirty="0" smtClean="0"/>
              <a:t>ضربان قلب کاهش میابدو سبب افت فشارخون میشود.</a:t>
            </a:r>
          </a:p>
          <a:p>
            <a:r>
              <a:rPr lang="fa-IR" sz="2000" dirty="0" smtClean="0"/>
              <a:t>اپنه ی ثانویه با تحریک برطرف نمیشود و تهویه کمکی نیاز دارد.شروع تهویه با فشار مثبت در اپنه ی ثانویه باعث افزایش سریع ضربان قلب میشود.</a:t>
            </a:r>
            <a:endParaRPr lang="en-US" sz="2000" dirty="0"/>
          </a:p>
        </p:txBody>
      </p:sp>
      <p:pic>
        <p:nvPicPr>
          <p:cNvPr id="7" name="Content Placeholder 6" descr="1278242895_baby_wallpapers-part2-23.jpg"/>
          <p:cNvPicPr>
            <a:picLocks noGrp="1" noChangeAspect="1"/>
          </p:cNvPicPr>
          <p:nvPr>
            <p:ph sz="half" idx="1"/>
          </p:nvPr>
        </p:nvPicPr>
        <p:blipFill>
          <a:blip r:embed="rId2" cstate="print"/>
          <a:stretch>
            <a:fillRect/>
          </a:stretch>
        </p:blipFill>
        <p:spPr>
          <a:xfrm>
            <a:off x="3581400" y="152400"/>
            <a:ext cx="2286000" cy="1524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1141232" y="2743200"/>
            <a:ext cx="7162800" cy="3348434"/>
          </a:xfrm>
        </p:spPr>
        <p:txBody>
          <a:bodyPr>
            <a:normAutofit/>
          </a:bodyPr>
          <a:lstStyle/>
          <a:p>
            <a:r>
              <a:rPr lang="fa-IR" sz="2000" dirty="0" smtClean="0">
                <a:cs typeface="+mj-cs"/>
              </a:rPr>
              <a:t>هر زایمان باید توسط حداقل یک نفر که مسئولیت اولیه ی او مراقبت نوزاد بوده و قادر به شروع احیاءاست نظارت شود.همین فرد همراه نفر دوم که باید در دسترس باشد باید توانایی لازم برای انجام کامل احیا را داشته باشد و زمانی که شما احیائ پیچیده و مشکلی را پیش بینی کرده اید باید نفرات اضافی پیش از زایمان در اتاق زایمان حضور یابند.</a:t>
            </a:r>
          </a:p>
          <a:p>
            <a:r>
              <a:rPr lang="fa-IR" sz="2000" dirty="0" smtClean="0">
                <a:cs typeface="+mj-cs"/>
              </a:rPr>
              <a:t>احیا باید سریع پیش رود شما 30 ثانیه وقت دارید تا تصمیم بگیرید که نیاز به اقدام بعدی احیا وجود دارد یا نه.</a:t>
            </a:r>
          </a:p>
          <a:p>
            <a:r>
              <a:rPr lang="fa-IR" sz="2000" dirty="0" smtClean="0">
                <a:cs typeface="+mj-cs"/>
              </a:rPr>
              <a:t>همه ی نوزادان برای تشخیص نیاز به احیا به ارزیابی اولیه نیاز دارند.</a:t>
            </a:r>
          </a:p>
          <a:p>
            <a:r>
              <a:rPr lang="fa-IR" sz="2000" dirty="0" smtClean="0">
                <a:cs typeface="+mj-cs"/>
              </a:rPr>
              <a:t>ارزیابی و تصمیم گیری به طور عمده براساس تنفس و ضربان و رنگ نوزاد است.</a:t>
            </a:r>
            <a:endParaRPr lang="en-US" sz="2000" dirty="0">
              <a:cs typeface="+mj-cs"/>
            </a:endParaRPr>
          </a:p>
        </p:txBody>
      </p:sp>
      <p:pic>
        <p:nvPicPr>
          <p:cNvPr id="7" name="Picture Placeholder 6" descr="5664_819.jpg"/>
          <p:cNvPicPr>
            <a:picLocks noGrp="1" noChangeAspect="1"/>
          </p:cNvPicPr>
          <p:nvPr>
            <p:ph type="pic" idx="1"/>
          </p:nvPr>
        </p:nvPicPr>
        <p:blipFill>
          <a:blip r:embed="rId2" cstate="print"/>
          <a:srcRect t="5887" b="5887"/>
          <a:stretch>
            <a:fillRect/>
          </a:stretch>
        </p:blipFill>
        <p:spPr>
          <a:xfrm>
            <a:off x="2362200" y="304800"/>
            <a:ext cx="3733800" cy="2209800"/>
          </a:xfrm>
        </p:spPr>
      </p:pic>
      <p:sp>
        <p:nvSpPr>
          <p:cNvPr id="4" name="Title 3"/>
          <p:cNvSpPr>
            <a:spLocks noGrp="1"/>
          </p:cNvSpPr>
          <p:nvPr>
            <p:ph type="title"/>
          </p:nvPr>
        </p:nvSpPr>
        <p:spPr>
          <a:xfrm>
            <a:off x="609600" y="2743200"/>
            <a:ext cx="8075432" cy="562672"/>
          </a:xfrm>
        </p:spPr>
        <p:txBody>
          <a:bodyPr/>
          <a:lstStyle/>
          <a:p>
            <a:r>
              <a:rPr lang="fa-IR"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 </a:t>
            </a:r>
            <a:endParaRPr lang="en-US" dirty="0"/>
          </a:p>
        </p:txBody>
      </p:sp>
      <p:sp>
        <p:nvSpPr>
          <p:cNvPr id="3" name="Text Placeholder 2"/>
          <p:cNvSpPr>
            <a:spLocks noGrp="1"/>
          </p:cNvSpPr>
          <p:nvPr>
            <p:ph type="body" idx="2"/>
          </p:nvPr>
        </p:nvSpPr>
        <p:spPr>
          <a:xfrm>
            <a:off x="685800" y="2514600"/>
            <a:ext cx="7708392" cy="3754902"/>
          </a:xfrm>
        </p:spPr>
        <p:txBody>
          <a:bodyPr>
            <a:normAutofit/>
          </a:bodyPr>
          <a:lstStyle/>
          <a:p>
            <a:r>
              <a:rPr lang="fa-IR" sz="2000" dirty="0" smtClean="0"/>
              <a:t>وسایل مورد نیازقبل از زایمان که باید اماده باشد:</a:t>
            </a:r>
          </a:p>
          <a:p>
            <a:r>
              <a:rPr lang="fa-IR" sz="2000" dirty="0" smtClean="0"/>
              <a:t>پووار-لوله-لارنگوسکوپ-امبو-دستکش استریل-پالس اکسی متری و غیره</a:t>
            </a:r>
          </a:p>
          <a:p>
            <a:r>
              <a:rPr lang="fa-IR" sz="2000" dirty="0" smtClean="0">
                <a:solidFill>
                  <a:schemeClr val="accent2">
                    <a:lumMod val="60000"/>
                    <a:lumOff val="40000"/>
                  </a:schemeClr>
                </a:solidFill>
              </a:rPr>
              <a:t>گام های نخستین:</a:t>
            </a:r>
          </a:p>
          <a:p>
            <a:r>
              <a:rPr lang="fa-IR" sz="2000" dirty="0" smtClean="0">
                <a:solidFill>
                  <a:schemeClr val="tx2"/>
                </a:solidFill>
              </a:rPr>
              <a:t>-گرمای مناسب فراهم کنید.</a:t>
            </a:r>
          </a:p>
          <a:p>
            <a:r>
              <a:rPr lang="fa-IR" sz="2000" dirty="0" smtClean="0">
                <a:solidFill>
                  <a:schemeClr val="tx2"/>
                </a:solidFill>
              </a:rPr>
              <a:t>-وضعیت سر را در حالت مناسب قرار داده و راه هوایی را در صورت نیاز تمیز کنید.</a:t>
            </a:r>
          </a:p>
          <a:p>
            <a:r>
              <a:rPr lang="fa-IR" sz="2000" dirty="0" smtClean="0">
                <a:solidFill>
                  <a:schemeClr val="tx2"/>
                </a:solidFill>
              </a:rPr>
              <a:t>-نوزاد را خشک کرده و تنفس وی را تحریک کنید.</a:t>
            </a:r>
          </a:p>
          <a:p>
            <a:r>
              <a:rPr lang="fa-IR" sz="2000" dirty="0" smtClean="0">
                <a:solidFill>
                  <a:schemeClr val="tx2"/>
                </a:solidFill>
              </a:rPr>
              <a:t>-تنفس وضربان قلب ورنگ را ارزیابی کنید.</a:t>
            </a:r>
          </a:p>
          <a:p>
            <a:r>
              <a:rPr lang="fa-IR" sz="2000" dirty="0" smtClean="0">
                <a:solidFill>
                  <a:schemeClr val="tx2"/>
                </a:solidFill>
              </a:rPr>
              <a:t>-تهویه با فشار مثبت با بگ احیاء واکسیژن فراهم نمایید</a:t>
            </a:r>
          </a:p>
          <a:p>
            <a:r>
              <a:rPr lang="fa-IR" sz="2000" dirty="0" smtClean="0">
                <a:solidFill>
                  <a:schemeClr val="tx2"/>
                </a:solidFill>
              </a:rPr>
              <a:t>-فشردن قفسه ی سینه را در حالی که به تهویه کمکی و فشردن قفسه ی سینه ادامه میدهید</a:t>
            </a:r>
          </a:p>
          <a:p>
            <a:r>
              <a:rPr lang="fa-IR" sz="2000" dirty="0" smtClean="0">
                <a:solidFill>
                  <a:schemeClr val="tx2"/>
                </a:solidFill>
              </a:rPr>
              <a:t>-در این مقاطع لوله گذاری را در نظر داشته باشید.</a:t>
            </a:r>
          </a:p>
        </p:txBody>
      </p:sp>
      <p:pic>
        <p:nvPicPr>
          <p:cNvPr id="5" name="Content Placeholder 4" descr="thum-e5cf5ef0ec3057ed78f-Nozad_8202.jpg"/>
          <p:cNvPicPr>
            <a:picLocks noGrp="1" noChangeAspect="1"/>
          </p:cNvPicPr>
          <p:nvPr>
            <p:ph sz="half" idx="1"/>
          </p:nvPr>
        </p:nvPicPr>
        <p:blipFill>
          <a:blip r:embed="rId2" cstate="print"/>
          <a:stretch>
            <a:fillRect/>
          </a:stretch>
        </p:blipFill>
        <p:spPr>
          <a:xfrm>
            <a:off x="3352800" y="228600"/>
            <a:ext cx="2762250" cy="19050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 </a:t>
            </a:r>
            <a:endParaRPr lang="en-US" dirty="0"/>
          </a:p>
        </p:txBody>
      </p:sp>
      <p:sp>
        <p:nvSpPr>
          <p:cNvPr id="3" name="Text Placeholder 2"/>
          <p:cNvSpPr>
            <a:spLocks noGrp="1"/>
          </p:cNvSpPr>
          <p:nvPr>
            <p:ph type="body" idx="2"/>
          </p:nvPr>
        </p:nvSpPr>
        <p:spPr/>
        <p:txBody>
          <a:bodyPr/>
          <a:lstStyle/>
          <a:p>
            <a:r>
              <a:rPr lang="fa-IR" dirty="0" smtClean="0"/>
              <a:t> </a:t>
            </a:r>
            <a:endParaRPr lang="en-US" dirty="0"/>
          </a:p>
        </p:txBody>
      </p:sp>
      <p:sp>
        <p:nvSpPr>
          <p:cNvPr id="4" name="Content Placeholder 3"/>
          <p:cNvSpPr>
            <a:spLocks noGrp="1"/>
          </p:cNvSpPr>
          <p:nvPr>
            <p:ph sz="half" idx="1"/>
          </p:nvPr>
        </p:nvSpPr>
        <p:spPr>
          <a:xfrm>
            <a:off x="0" y="0"/>
            <a:ext cx="9144000" cy="6858000"/>
          </a:xfrm>
        </p:spPr>
        <p:txBody>
          <a:bodyPr/>
          <a:lstStyle/>
          <a:p>
            <a:r>
              <a:rPr lang="fa-IR" dirty="0" smtClean="0"/>
              <a:t> د</a:t>
            </a:r>
            <a:endParaRPr lang="en-US" dirty="0"/>
          </a:p>
        </p:txBody>
      </p:sp>
      <p:sp>
        <p:nvSpPr>
          <p:cNvPr id="5" name="Rectangle 4"/>
          <p:cNvSpPr/>
          <p:nvPr/>
        </p:nvSpPr>
        <p:spPr>
          <a:xfrm>
            <a:off x="5867400" y="0"/>
            <a:ext cx="2057400" cy="1600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a-IR" dirty="0" smtClean="0"/>
          </a:p>
          <a:p>
            <a:pPr algn="ctr"/>
            <a:r>
              <a:rPr lang="fa-IR" sz="1600" dirty="0" smtClean="0"/>
              <a:t>ایا سن حاملگی ترم است؟</a:t>
            </a:r>
          </a:p>
          <a:p>
            <a:pPr algn="ctr"/>
            <a:r>
              <a:rPr lang="fa-IR" sz="1600" dirty="0" smtClean="0"/>
              <a:t>ایا مایع امنیوتیک پاک است؟</a:t>
            </a:r>
          </a:p>
          <a:p>
            <a:pPr algn="ctr"/>
            <a:r>
              <a:rPr lang="fa-IR" sz="1600" dirty="0" smtClean="0"/>
              <a:t>ایا تنفس یا گریه میکند؟</a:t>
            </a:r>
          </a:p>
          <a:p>
            <a:pPr algn="ctr"/>
            <a:r>
              <a:rPr lang="fa-IR" sz="1600" dirty="0" smtClean="0"/>
              <a:t>ایا تون عضلانی خوب است؟</a:t>
            </a:r>
            <a:endParaRPr lang="en-US" sz="1600" dirty="0"/>
          </a:p>
        </p:txBody>
      </p:sp>
      <p:sp>
        <p:nvSpPr>
          <p:cNvPr id="7" name="Rectangle 6"/>
          <p:cNvSpPr/>
          <p:nvPr/>
        </p:nvSpPr>
        <p:spPr>
          <a:xfrm>
            <a:off x="4419600" y="1905000"/>
            <a:ext cx="3581400" cy="1219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*تامین گرمای مناسب</a:t>
            </a:r>
          </a:p>
          <a:p>
            <a:pPr algn="ctr"/>
            <a:r>
              <a:rPr lang="fa-IR" dirty="0" smtClean="0"/>
              <a:t>*وضعیت مناسب سر وپاک کردن راه هوایی</a:t>
            </a:r>
          </a:p>
          <a:p>
            <a:pPr algn="ctr"/>
            <a:r>
              <a:rPr lang="fa-IR" dirty="0" smtClean="0"/>
              <a:t>*خشک کردن تحریک کردن دوباره وضعیت دادن</a:t>
            </a:r>
            <a:endParaRPr lang="en-US" dirty="0"/>
          </a:p>
        </p:txBody>
      </p:sp>
      <p:sp>
        <p:nvSpPr>
          <p:cNvPr id="9" name="Oval 8"/>
          <p:cNvSpPr/>
          <p:nvPr/>
        </p:nvSpPr>
        <p:spPr>
          <a:xfrm>
            <a:off x="228600" y="0"/>
            <a:ext cx="3124200" cy="2362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ln>
                  <a:solidFill>
                    <a:schemeClr val="tx1">
                      <a:lumMod val="50000"/>
                      <a:lumOff val="50000"/>
                    </a:schemeClr>
                  </a:solidFill>
                </a:ln>
                <a:solidFill>
                  <a:srgbClr val="7030A0"/>
                </a:solidFill>
              </a:rPr>
              <a:t>مراقبت عادی</a:t>
            </a:r>
          </a:p>
          <a:p>
            <a:pPr algn="ctr"/>
            <a:r>
              <a:rPr lang="fa-IR" sz="1600" dirty="0" smtClean="0">
                <a:ln>
                  <a:solidFill>
                    <a:schemeClr val="tx1">
                      <a:lumMod val="50000"/>
                      <a:lumOff val="50000"/>
                    </a:schemeClr>
                  </a:solidFill>
                </a:ln>
                <a:solidFill>
                  <a:srgbClr val="7030A0"/>
                </a:solidFill>
              </a:rPr>
              <a:t>فراهم کردن گرما</a:t>
            </a:r>
          </a:p>
          <a:p>
            <a:pPr algn="ctr"/>
            <a:r>
              <a:rPr lang="fa-IR" sz="1600" dirty="0" smtClean="0">
                <a:ln>
                  <a:solidFill>
                    <a:schemeClr val="tx1">
                      <a:lumMod val="50000"/>
                      <a:lumOff val="50000"/>
                    </a:schemeClr>
                  </a:solidFill>
                </a:ln>
                <a:solidFill>
                  <a:srgbClr val="7030A0"/>
                </a:solidFill>
              </a:rPr>
              <a:t>تمیز کردن راه هوایی</a:t>
            </a:r>
          </a:p>
          <a:p>
            <a:pPr algn="ctr"/>
            <a:r>
              <a:rPr lang="fa-IR" sz="1600" dirty="0" smtClean="0">
                <a:ln>
                  <a:solidFill>
                    <a:schemeClr val="tx1">
                      <a:lumMod val="50000"/>
                      <a:lumOff val="50000"/>
                    </a:schemeClr>
                  </a:solidFill>
                </a:ln>
                <a:solidFill>
                  <a:srgbClr val="7030A0"/>
                </a:solidFill>
              </a:rPr>
              <a:t>خشک کردن</a:t>
            </a:r>
          </a:p>
          <a:p>
            <a:pPr algn="ctr"/>
            <a:r>
              <a:rPr lang="fa-IR" sz="1600" dirty="0" smtClean="0">
                <a:ln>
                  <a:solidFill>
                    <a:schemeClr val="tx1">
                      <a:lumMod val="50000"/>
                      <a:lumOff val="50000"/>
                    </a:schemeClr>
                  </a:solidFill>
                </a:ln>
                <a:solidFill>
                  <a:srgbClr val="7030A0"/>
                </a:solidFill>
              </a:rPr>
              <a:t>ارزیابی رنگ نوزاد</a:t>
            </a:r>
            <a:endParaRPr lang="en-US" sz="1600" dirty="0">
              <a:ln>
                <a:solidFill>
                  <a:schemeClr val="tx1">
                    <a:lumMod val="50000"/>
                    <a:lumOff val="50000"/>
                  </a:schemeClr>
                </a:solidFill>
              </a:ln>
              <a:solidFill>
                <a:srgbClr val="7030A0"/>
              </a:solidFill>
            </a:endParaRPr>
          </a:p>
        </p:txBody>
      </p:sp>
      <p:sp>
        <p:nvSpPr>
          <p:cNvPr id="10" name="Rectangle 9"/>
          <p:cNvSpPr/>
          <p:nvPr/>
        </p:nvSpPr>
        <p:spPr>
          <a:xfrm>
            <a:off x="5257800" y="3276600"/>
            <a:ext cx="2743200" cy="685800"/>
          </a:xfrm>
          <a:prstGeom prst="rect">
            <a:avLst/>
          </a:prstGeom>
          <a:solidFill>
            <a:srgbClr val="92D050"/>
          </a:solidFill>
        </p:spPr>
        <p:style>
          <a:lnRef idx="1">
            <a:schemeClr val="dk1"/>
          </a:lnRef>
          <a:fillRef idx="2">
            <a:schemeClr val="dk1"/>
          </a:fillRef>
          <a:effectRef idx="1">
            <a:schemeClr val="dk1"/>
          </a:effectRef>
          <a:fontRef idx="minor">
            <a:schemeClr val="dk1"/>
          </a:fontRef>
        </p:style>
        <p:txBody>
          <a:bodyPr rtlCol="0" anchor="ctr"/>
          <a:lstStyle/>
          <a:p>
            <a:pPr algn="ctr"/>
            <a:r>
              <a:rPr lang="fa-IR" sz="1400" b="1" dirty="0" smtClean="0"/>
              <a:t>بررسی تنفس تعدادضربان ورنگ نوزاد</a:t>
            </a:r>
            <a:endParaRPr lang="en-US" sz="1400" b="1" dirty="0"/>
          </a:p>
        </p:txBody>
      </p:sp>
      <p:sp>
        <p:nvSpPr>
          <p:cNvPr id="11" name="Rectangle 10"/>
          <p:cNvSpPr/>
          <p:nvPr/>
        </p:nvSpPr>
        <p:spPr>
          <a:xfrm>
            <a:off x="5715000" y="4876800"/>
            <a:ext cx="1143000" cy="457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b="1" dirty="0" smtClean="0">
                <a:solidFill>
                  <a:srgbClr val="002060"/>
                </a:solidFill>
              </a:rPr>
              <a:t>تجویزاکسیژن</a:t>
            </a:r>
            <a:endParaRPr lang="en-US" sz="1400" b="1" dirty="0">
              <a:solidFill>
                <a:srgbClr val="002060"/>
              </a:solidFill>
            </a:endParaRPr>
          </a:p>
        </p:txBody>
      </p:sp>
      <p:sp>
        <p:nvSpPr>
          <p:cNvPr id="12" name="Oval 11"/>
          <p:cNvSpPr/>
          <p:nvPr/>
        </p:nvSpPr>
        <p:spPr>
          <a:xfrm>
            <a:off x="228600" y="2971800"/>
            <a:ext cx="2133600" cy="685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smtClean="0"/>
              <a:t>مراقبت تحت نظر</a:t>
            </a:r>
            <a:endParaRPr lang="en-US" dirty="0"/>
          </a:p>
        </p:txBody>
      </p:sp>
      <p:sp>
        <p:nvSpPr>
          <p:cNvPr id="13" name="Rectangle 12"/>
          <p:cNvSpPr/>
          <p:nvPr/>
        </p:nvSpPr>
        <p:spPr>
          <a:xfrm>
            <a:off x="5638800" y="6096000"/>
            <a:ext cx="2362200" cy="457200"/>
          </a:xfrm>
          <a:prstGeom prst="rect">
            <a:avLst/>
          </a:prstGeom>
          <a:solidFill>
            <a:srgbClr val="F28A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تهویه با فشار مثبت</a:t>
            </a:r>
            <a:endParaRPr lang="en-US" dirty="0"/>
          </a:p>
        </p:txBody>
      </p:sp>
      <p:sp>
        <p:nvSpPr>
          <p:cNvPr id="14" name="Rectangle 13"/>
          <p:cNvSpPr/>
          <p:nvPr/>
        </p:nvSpPr>
        <p:spPr>
          <a:xfrm>
            <a:off x="2209800" y="6019800"/>
            <a:ext cx="1981200"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a-IR" dirty="0" smtClean="0"/>
              <a:t>تهویه با فشارمثبت</a:t>
            </a:r>
          </a:p>
          <a:p>
            <a:pPr algn="ctr"/>
            <a:r>
              <a:rPr lang="fa-IR" dirty="0" smtClean="0"/>
              <a:t>فشردن قفسه سینه</a:t>
            </a:r>
            <a:endParaRPr lang="en-US" dirty="0"/>
          </a:p>
        </p:txBody>
      </p:sp>
      <p:sp>
        <p:nvSpPr>
          <p:cNvPr id="15" name="Rectangle 14"/>
          <p:cNvSpPr/>
          <p:nvPr/>
        </p:nvSpPr>
        <p:spPr>
          <a:xfrm>
            <a:off x="0" y="5029200"/>
            <a:ext cx="1295400" cy="5334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اپی نفرین</a:t>
            </a:r>
            <a:endParaRPr lang="en-US" dirty="0">
              <a:solidFill>
                <a:srgbClr val="002060"/>
              </a:solidFill>
            </a:endParaRPr>
          </a:p>
        </p:txBody>
      </p:sp>
      <p:sp>
        <p:nvSpPr>
          <p:cNvPr id="16" name="Oval 15"/>
          <p:cNvSpPr/>
          <p:nvPr/>
        </p:nvSpPr>
        <p:spPr>
          <a:xfrm>
            <a:off x="1600200" y="4495800"/>
            <a:ext cx="1981200" cy="6096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a-IR" dirty="0" smtClean="0"/>
              <a:t>مراقبت بعدازاحیاء</a:t>
            </a:r>
            <a:endParaRPr lang="en-US" dirty="0"/>
          </a:p>
        </p:txBody>
      </p:sp>
      <p:sp>
        <p:nvSpPr>
          <p:cNvPr id="17" name="Right Brace 16"/>
          <p:cNvSpPr/>
          <p:nvPr/>
        </p:nvSpPr>
        <p:spPr>
          <a:xfrm>
            <a:off x="8153400" y="381000"/>
            <a:ext cx="381000" cy="3581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ight Brace 17"/>
          <p:cNvSpPr/>
          <p:nvPr/>
        </p:nvSpPr>
        <p:spPr>
          <a:xfrm>
            <a:off x="8229600" y="4191000"/>
            <a:ext cx="152400" cy="1143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Right Brace 18"/>
          <p:cNvSpPr/>
          <p:nvPr/>
        </p:nvSpPr>
        <p:spPr>
          <a:xfrm>
            <a:off x="8153400" y="5486400"/>
            <a:ext cx="231648" cy="1143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Right Arrow 28"/>
          <p:cNvSpPr/>
          <p:nvPr/>
        </p:nvSpPr>
        <p:spPr>
          <a:xfrm rot="10800000" flipV="1">
            <a:off x="2362200" y="3124200"/>
            <a:ext cx="2819400" cy="533400"/>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HR&lt;100</a:t>
            </a:r>
            <a:endParaRPr lang="en-US" dirty="0"/>
          </a:p>
        </p:txBody>
      </p:sp>
      <p:sp>
        <p:nvSpPr>
          <p:cNvPr id="32" name="Right Arrow 31"/>
          <p:cNvSpPr/>
          <p:nvPr/>
        </p:nvSpPr>
        <p:spPr>
          <a:xfrm rot="12211881" flipV="1">
            <a:off x="2367959" y="4185032"/>
            <a:ext cx="3412008" cy="481707"/>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a-IR" dirty="0" smtClean="0"/>
              <a:t>صورتی</a:t>
            </a:r>
            <a:endParaRPr lang="en-US" dirty="0"/>
          </a:p>
        </p:txBody>
      </p:sp>
      <p:sp>
        <p:nvSpPr>
          <p:cNvPr id="33" name="Right Arrow 32"/>
          <p:cNvSpPr/>
          <p:nvPr/>
        </p:nvSpPr>
        <p:spPr>
          <a:xfrm rot="10800000" flipV="1">
            <a:off x="3352800" y="533400"/>
            <a:ext cx="2502408" cy="457200"/>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scene3d>
              <a:camera prst="orthographicFront">
                <a:rot lat="21299999" lon="0" rev="0"/>
              </a:camera>
              <a:lightRig rig="threePt" dir="t"/>
            </a:scene3d>
          </a:bodyPr>
          <a:lstStyle/>
          <a:p>
            <a:pPr algn="ctr"/>
            <a:r>
              <a:rPr lang="fa-IR" dirty="0" smtClean="0"/>
              <a:t>بله</a:t>
            </a:r>
            <a:endParaRPr lang="en-US" dirty="0"/>
          </a:p>
        </p:txBody>
      </p:sp>
      <p:sp>
        <p:nvSpPr>
          <p:cNvPr id="34" name="Down Arrow 33"/>
          <p:cNvSpPr/>
          <p:nvPr/>
        </p:nvSpPr>
        <p:spPr>
          <a:xfrm>
            <a:off x="7086600" y="1600200"/>
            <a:ext cx="914400" cy="381000"/>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a-IR" sz="1600" dirty="0" smtClean="0"/>
              <a:t>خیر</a:t>
            </a:r>
            <a:endParaRPr lang="en-US" sz="1600" dirty="0"/>
          </a:p>
        </p:txBody>
      </p:sp>
      <p:sp>
        <p:nvSpPr>
          <p:cNvPr id="35" name="Down Arrow 34"/>
          <p:cNvSpPr/>
          <p:nvPr/>
        </p:nvSpPr>
        <p:spPr>
          <a:xfrm flipH="1">
            <a:off x="7132318" y="3048000"/>
            <a:ext cx="335281" cy="228600"/>
          </a:xfrm>
          <a:prstGeom prst="downArrow">
            <a:avLst>
              <a:gd name="adj1" fmla="val 50000"/>
              <a:gd name="adj2" fmla="val 40361"/>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6" name="Down Arrow 35"/>
          <p:cNvSpPr/>
          <p:nvPr/>
        </p:nvSpPr>
        <p:spPr>
          <a:xfrm>
            <a:off x="5715000" y="5334000"/>
            <a:ext cx="1143000" cy="685800"/>
          </a:xfrm>
          <a:prstGeom prst="downArrow">
            <a:avLst>
              <a:gd name="adj1" fmla="val 50000"/>
              <a:gd name="adj2" fmla="val 45453"/>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a-I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ادامه سیانوز</a:t>
            </a:r>
          </a:p>
        </p:txBody>
      </p:sp>
      <p:sp>
        <p:nvSpPr>
          <p:cNvPr id="24" name="Down Arrow 23"/>
          <p:cNvSpPr/>
          <p:nvPr/>
        </p:nvSpPr>
        <p:spPr>
          <a:xfrm>
            <a:off x="7086600" y="4038600"/>
            <a:ext cx="1018032" cy="1981200"/>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a-IR" sz="1400" dirty="0" smtClean="0"/>
              <a:t>اپنه یا </a:t>
            </a:r>
            <a:r>
              <a:rPr lang="en-US" sz="1400" dirty="0" smtClean="0"/>
              <a:t>HR </a:t>
            </a:r>
            <a:r>
              <a:rPr lang="fa-IR" sz="1400" dirty="0" smtClean="0"/>
              <a:t>کمتر100</a:t>
            </a:r>
            <a:endParaRPr lang="en-US" sz="1400" dirty="0"/>
          </a:p>
        </p:txBody>
      </p:sp>
      <p:sp>
        <p:nvSpPr>
          <p:cNvPr id="25" name="Down Arrow 24"/>
          <p:cNvSpPr/>
          <p:nvPr/>
        </p:nvSpPr>
        <p:spPr>
          <a:xfrm>
            <a:off x="5791200" y="3810000"/>
            <a:ext cx="1066800" cy="1130808"/>
          </a:xfrm>
          <a:prstGeom prst="down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a-IR" sz="1050" dirty="0" smtClean="0"/>
              <a:t>سیانوز علیرغم تنفس و</a:t>
            </a:r>
          </a:p>
          <a:p>
            <a:pPr algn="ctr"/>
            <a:r>
              <a:rPr lang="en-US" sz="1050" dirty="0" smtClean="0"/>
              <a:t>HR&lt;100</a:t>
            </a:r>
            <a:endParaRPr lang="en-US" sz="1050" dirty="0"/>
          </a:p>
        </p:txBody>
      </p:sp>
      <p:sp>
        <p:nvSpPr>
          <p:cNvPr id="26" name="Down Arrow 25"/>
          <p:cNvSpPr/>
          <p:nvPr/>
        </p:nvSpPr>
        <p:spPr>
          <a:xfrm rot="7317551" flipH="1">
            <a:off x="4315235" y="4317293"/>
            <a:ext cx="513531" cy="2499499"/>
          </a:xfrm>
          <a:prstGeom prst="downArrow">
            <a:avLst/>
          </a:prstGeom>
        </p:spPr>
        <p:style>
          <a:lnRef idx="2">
            <a:schemeClr val="accent3"/>
          </a:lnRef>
          <a:fillRef idx="1">
            <a:schemeClr val="lt1"/>
          </a:fillRef>
          <a:effectRef idx="0">
            <a:schemeClr val="accent3"/>
          </a:effectRef>
          <a:fontRef idx="minor">
            <a:schemeClr val="dk1"/>
          </a:fontRef>
        </p:style>
        <p:txBody>
          <a:bodyPr vert="vert270" rtlCol="0" anchor="ctr"/>
          <a:lstStyle/>
          <a:p>
            <a:pPr algn="ctr"/>
            <a:r>
              <a:rPr lang="en-US" dirty="0" smtClean="0"/>
              <a:t>HR&gt;100</a:t>
            </a:r>
            <a:r>
              <a:rPr lang="fa-IR" dirty="0" smtClean="0"/>
              <a:t>صورتی</a:t>
            </a:r>
            <a:endParaRPr lang="en-US" dirty="0"/>
          </a:p>
        </p:txBody>
      </p:sp>
      <p:sp>
        <p:nvSpPr>
          <p:cNvPr id="27" name="Right Arrow 26"/>
          <p:cNvSpPr/>
          <p:nvPr/>
        </p:nvSpPr>
        <p:spPr>
          <a:xfrm rot="10800000" flipV="1">
            <a:off x="4267200" y="5867400"/>
            <a:ext cx="990927" cy="78515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HR&lt;60</a:t>
            </a:r>
            <a:endParaRPr lang="en-US" sz="1200" dirty="0"/>
          </a:p>
        </p:txBody>
      </p:sp>
      <p:sp>
        <p:nvSpPr>
          <p:cNvPr id="30" name="Left-Right Arrow 29"/>
          <p:cNvSpPr/>
          <p:nvPr/>
        </p:nvSpPr>
        <p:spPr>
          <a:xfrm rot="1832526">
            <a:off x="1034337" y="5724949"/>
            <a:ext cx="1216152" cy="484632"/>
          </a:xfrm>
          <a:prstGeom prst="lef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HR&lt;60</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pPr algn="r">
              <a:buNone/>
            </a:pPr>
            <a:r>
              <a:rPr lang="fa-IR" sz="2800" dirty="0" smtClean="0"/>
              <a:t>اگر نوزادی مکونیوم دارد وسرحال نیست تراشه نوزاد را قبل از هر اقدام دیگری ساکشن کنید.</a:t>
            </a:r>
            <a:br>
              <a:rPr lang="fa-IR" sz="2800" dirty="0" smtClean="0"/>
            </a:br>
            <a:r>
              <a:rPr lang="fa-IR" sz="2800" dirty="0" smtClean="0"/>
              <a:t>اگر نوزاد سرحال است فقط دهان وبینی را ساکشن کنید.اول دهان بعد بینی.</a:t>
            </a:r>
            <a:br>
              <a:rPr lang="fa-IR" sz="2800" dirty="0" smtClean="0"/>
            </a:br>
            <a:r>
              <a:rPr lang="fa-IR" sz="2800" dirty="0" smtClean="0"/>
              <a:t>نوزاد سرحال به نوزادی گفته میشود که تلاش تنفسی قوی داشته باشد تون عضلانی خوب دارای ضربان قلب بالای صد در دقیقه </a:t>
            </a:r>
            <a:r>
              <a:rPr lang="fa-IR" sz="2800" dirty="0" smtClean="0"/>
              <a:t>میباشدَ.</a:t>
            </a:r>
          </a:p>
          <a:p>
            <a:pPr algn="r">
              <a:buNone/>
            </a:pPr>
            <a:r>
              <a:rPr lang="fa-IR" sz="2800" dirty="0" smtClean="0"/>
              <a:t>راه تنفس را با وضعیت دادن به نوزاد در وضعیت  بو کشیدن باز کنید.</a:t>
            </a:r>
          </a:p>
          <a:p>
            <a:pPr algn="r">
              <a:buNone/>
            </a:pPr>
            <a:r>
              <a:rPr lang="fa-IR" sz="2800" dirty="0" smtClean="0"/>
              <a:t>روش های مناسب و مطمئن برای تحریک لمسی:</a:t>
            </a:r>
          </a:p>
          <a:p>
            <a:pPr algn="r">
              <a:buNone/>
            </a:pPr>
            <a:r>
              <a:rPr lang="fa-IR" sz="2800" dirty="0" smtClean="0"/>
              <a:t>ضربه زدن اهسته به کف پا&amp;</a:t>
            </a:r>
          </a:p>
          <a:p>
            <a:pPr algn="r">
              <a:buNone/>
            </a:pPr>
            <a:r>
              <a:rPr lang="fa-IR" sz="2800" dirty="0" smtClean="0"/>
              <a:t>مالش ارام پشت&amp;</a:t>
            </a:r>
            <a:endParaRPr lang="en-US" dirty="0"/>
          </a:p>
        </p:txBody>
      </p:sp>
      <p:sp>
        <p:nvSpPr>
          <p:cNvPr id="3" name="Title 2"/>
          <p:cNvSpPr>
            <a:spLocks noGrp="1"/>
          </p:cNvSpPr>
          <p:nvPr>
            <p:ph type="title"/>
          </p:nvPr>
        </p:nvSpPr>
        <p:spPr/>
        <p:txBody>
          <a:bodyPr/>
          <a:lstStyle/>
          <a:p>
            <a:r>
              <a:rPr lang="fa-IR"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lstStyle/>
          <a:p>
            <a:pPr algn="r"/>
            <a:r>
              <a:rPr lang="fa-IR" dirty="0" smtClean="0">
                <a:latin typeface="Tahoma" pitchFamily="34" charset="0"/>
                <a:ea typeface="Tahoma" pitchFamily="34" charset="0"/>
                <a:cs typeface="Tahoma" pitchFamily="34" charset="0"/>
              </a:rPr>
              <a:t>تداوم تحریک لمسی برای نوزادی که تنفس ندارد سبب اتلاف وقت با ارزش میشود.</a:t>
            </a:r>
          </a:p>
          <a:p>
            <a:pPr algn="r"/>
            <a:r>
              <a:rPr lang="fa-IR" dirty="0" smtClean="0">
                <a:latin typeface="Tahoma" pitchFamily="34" charset="0"/>
                <a:ea typeface="Tahoma" pitchFamily="34" charset="0"/>
                <a:cs typeface="Tahoma" pitchFamily="34" charset="0"/>
              </a:rPr>
              <a:t>برای اپنه پایدار باید بلافاصله تهویه با فشار مثبت را اغاز کرد.</a:t>
            </a:r>
          </a:p>
          <a:p>
            <a:pPr algn="r"/>
            <a:r>
              <a:rPr lang="fa-IR" dirty="0" smtClean="0">
                <a:latin typeface="Tahoma" pitchFamily="34" charset="0"/>
                <a:ea typeface="Tahoma" pitchFamily="34" charset="0"/>
                <a:cs typeface="Tahoma" pitchFamily="34" charset="0"/>
              </a:rPr>
              <a:t>در سیانوز مرکزی باید از جریان ازاد اکسیژن استفاده کرد.</a:t>
            </a:r>
          </a:p>
          <a:p>
            <a:pPr algn="r">
              <a:buNone/>
            </a:pPr>
            <a:endParaRPr lang="fa-IR" dirty="0" smtClean="0">
              <a:solidFill>
                <a:srgbClr val="FF0000"/>
              </a:solidFill>
              <a:latin typeface="Tahoma" pitchFamily="34" charset="0"/>
              <a:ea typeface="Tahoma" pitchFamily="34" charset="0"/>
              <a:cs typeface="Tahoma" pitchFamily="34" charset="0"/>
            </a:endParaRPr>
          </a:p>
          <a:p>
            <a:pPr algn="r">
              <a:buNone/>
            </a:pPr>
            <a:endParaRPr lang="fa-IR" dirty="0" smtClean="0">
              <a:solidFill>
                <a:srgbClr val="FF0000"/>
              </a:solidFill>
              <a:latin typeface="Tahoma" pitchFamily="34" charset="0"/>
              <a:ea typeface="Tahoma" pitchFamily="34" charset="0"/>
              <a:cs typeface="Tahoma" pitchFamily="34" charset="0"/>
            </a:endParaRPr>
          </a:p>
          <a:p>
            <a:pPr algn="r">
              <a:buNone/>
            </a:pPr>
            <a:r>
              <a:rPr lang="fa-IR" dirty="0" smtClean="0">
                <a:solidFill>
                  <a:srgbClr val="FF0000"/>
                </a:solidFill>
                <a:latin typeface="Tahoma" pitchFamily="34" charset="0"/>
                <a:ea typeface="Tahoma" pitchFamily="34" charset="0"/>
                <a:cs typeface="Tahoma" pitchFamily="34" charset="0"/>
              </a:rPr>
              <a:t>جریان ازاد اکسیژن:</a:t>
            </a:r>
          </a:p>
          <a:p>
            <a:pPr algn="r">
              <a:buNone/>
            </a:pPr>
            <a:r>
              <a:rPr lang="fa-IR" sz="1800" dirty="0" smtClean="0">
                <a:latin typeface="Tahoma" pitchFamily="34" charset="0"/>
                <a:ea typeface="Tahoma" pitchFamily="34" charset="0"/>
                <a:cs typeface="Tahoma" pitchFamily="34" charset="0"/>
              </a:rPr>
              <a:t> ماسک اکسیژن که باید نزدیک صورت نوزاد نگه داشته شود</a:t>
            </a:r>
          </a:p>
          <a:p>
            <a:pPr algn="r">
              <a:buNone/>
            </a:pPr>
            <a:r>
              <a:rPr lang="fa-IR" sz="1800" dirty="0" smtClean="0">
                <a:latin typeface="Tahoma" pitchFamily="34" charset="0"/>
                <a:ea typeface="Tahoma" pitchFamily="34" charset="0"/>
                <a:cs typeface="Tahoma" pitchFamily="34" charset="0"/>
              </a:rPr>
              <a:t>ماسک یک بگ وابسته به جریان یا استفاده از تی پیس</a:t>
            </a:r>
          </a:p>
          <a:p>
            <a:pPr algn="r">
              <a:buNone/>
            </a:pPr>
            <a:r>
              <a:rPr lang="fa-IR" sz="1800" dirty="0" smtClean="0">
                <a:latin typeface="Tahoma" pitchFamily="34" charset="0"/>
                <a:ea typeface="Tahoma" pitchFamily="34" charset="0"/>
                <a:cs typeface="Tahoma" pitchFamily="34" charset="0"/>
              </a:rPr>
              <a:t>لوله اکسیژن که با تغییر دادن حالت دست به شکل فنجان برروی بینی و دهان نوزاد گرفته میشود.</a:t>
            </a:r>
          </a:p>
        </p:txBody>
      </p:sp>
      <p:sp>
        <p:nvSpPr>
          <p:cNvPr id="3" name="Title 2"/>
          <p:cNvSpPr>
            <a:spLocks noGrp="1"/>
          </p:cNvSpPr>
          <p:nvPr>
            <p:ph type="title"/>
          </p:nvPr>
        </p:nvSpPr>
        <p:spPr/>
        <p:txBody>
          <a:bodyPr>
            <a:normAutofit fontScale="90000"/>
          </a:bodyPr>
          <a:lstStyle/>
          <a:p>
            <a:r>
              <a:rPr lang="fa-IR" dirty="0" smtClean="0"/>
              <a:t> </a:t>
            </a:r>
            <a:br>
              <a:rPr lang="fa-IR"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pPr algn="r">
              <a:buNone/>
            </a:pPr>
            <a:r>
              <a:rPr lang="fa-IR" sz="2000" dirty="0" smtClean="0">
                <a:latin typeface="Tahoma" pitchFamily="34" charset="0"/>
                <a:ea typeface="Tahoma" pitchFamily="34" charset="0"/>
                <a:cs typeface="Tahoma" pitchFamily="34" charset="0"/>
              </a:rPr>
              <a:t>تصمیم گیری و اقدامات در طی احیاء باید براساس یافته های زیر باشند:</a:t>
            </a:r>
          </a:p>
          <a:p>
            <a:pPr algn="r">
              <a:buNone/>
            </a:pPr>
            <a:endParaRPr lang="fa-IR" sz="2000" dirty="0" smtClean="0">
              <a:latin typeface="Tahoma" pitchFamily="34" charset="0"/>
              <a:ea typeface="Tahoma" pitchFamily="34" charset="0"/>
              <a:cs typeface="Tahoma" pitchFamily="34" charset="0"/>
            </a:endParaRPr>
          </a:p>
          <a:p>
            <a:pPr algn="r">
              <a:buNone/>
            </a:pPr>
            <a:r>
              <a:rPr lang="fa-IR" sz="2000" dirty="0" smtClean="0">
                <a:solidFill>
                  <a:srgbClr val="00B050"/>
                </a:solidFill>
                <a:latin typeface="Tahoma" pitchFamily="34" charset="0"/>
                <a:ea typeface="Tahoma" pitchFamily="34" charset="0"/>
                <a:cs typeface="Tahoma" pitchFamily="34" charset="0"/>
              </a:rPr>
              <a:t>تنفس</a:t>
            </a:r>
          </a:p>
          <a:p>
            <a:pPr algn="r">
              <a:buNone/>
            </a:pPr>
            <a:r>
              <a:rPr lang="fa-IR" sz="2000" dirty="0" smtClean="0">
                <a:solidFill>
                  <a:srgbClr val="00B050"/>
                </a:solidFill>
                <a:latin typeface="Tahoma" pitchFamily="34" charset="0"/>
                <a:ea typeface="Tahoma" pitchFamily="34" charset="0"/>
                <a:cs typeface="Tahoma" pitchFamily="34" charset="0"/>
              </a:rPr>
              <a:t>تعداد ضربان</a:t>
            </a:r>
          </a:p>
          <a:p>
            <a:pPr algn="r">
              <a:buNone/>
            </a:pPr>
            <a:r>
              <a:rPr lang="fa-IR" sz="2000" dirty="0" smtClean="0">
                <a:solidFill>
                  <a:srgbClr val="00B050"/>
                </a:solidFill>
                <a:latin typeface="Tahoma" pitchFamily="34" charset="0"/>
                <a:ea typeface="Tahoma" pitchFamily="34" charset="0"/>
                <a:cs typeface="Tahoma" pitchFamily="34" charset="0"/>
              </a:rPr>
              <a:t>رنگ پوست</a:t>
            </a:r>
          </a:p>
          <a:p>
            <a:pPr algn="r">
              <a:buNone/>
            </a:pPr>
            <a:endParaRPr lang="fa-IR" sz="2000" dirty="0" smtClean="0">
              <a:solidFill>
                <a:srgbClr val="00B050"/>
              </a:solidFill>
              <a:latin typeface="Tahoma" pitchFamily="34" charset="0"/>
              <a:ea typeface="Tahoma" pitchFamily="34" charset="0"/>
              <a:cs typeface="Tahoma" pitchFamily="34" charset="0"/>
            </a:endParaRPr>
          </a:p>
          <a:p>
            <a:pPr algn="r">
              <a:buNone/>
            </a:pPr>
            <a:r>
              <a:rPr lang="fa-IR" sz="2000" dirty="0" smtClean="0">
                <a:latin typeface="Tahoma" pitchFamily="34" charset="0"/>
                <a:ea typeface="Tahoma" pitchFamily="34" charset="0"/>
                <a:cs typeface="Tahoma" pitchFamily="34" charset="0"/>
              </a:rPr>
              <a:t>برای تعیین شمارش ضربان قلب نوزاد تعداد ضربان را در 6ثانیه شمرده و بعد </a:t>
            </a:r>
          </a:p>
          <a:p>
            <a:pPr algn="r">
              <a:buNone/>
            </a:pPr>
            <a:r>
              <a:rPr lang="fa-IR" sz="2000" dirty="0" smtClean="0">
                <a:latin typeface="Tahoma" pitchFamily="34" charset="0"/>
                <a:ea typeface="Tahoma" pitchFamily="34" charset="0"/>
                <a:cs typeface="Tahoma" pitchFamily="34" charset="0"/>
              </a:rPr>
              <a:t>ان را در 10ضرب کنید.</a:t>
            </a:r>
            <a:endParaRPr lang="en-US" sz="2000" dirty="0">
              <a:latin typeface="Tahoma" pitchFamily="34" charset="0"/>
              <a:ea typeface="Tahoma" pitchFamily="34" charset="0"/>
              <a:cs typeface="Tahoma" pitchFamily="34" charset="0"/>
            </a:endParaRPr>
          </a:p>
        </p:txBody>
      </p:sp>
      <p:sp>
        <p:nvSpPr>
          <p:cNvPr id="3" name="Title 2"/>
          <p:cNvSpPr>
            <a:spLocks noGrp="1"/>
          </p:cNvSpPr>
          <p:nvPr>
            <p:ph type="title"/>
          </p:nvPr>
        </p:nvSpPr>
        <p:spPr/>
        <p:txBody>
          <a:bodyPr/>
          <a:lstStyle/>
          <a:p>
            <a:r>
              <a:rPr lang="fa-IR" dirty="0" smtClean="0"/>
              <a:t> </a:t>
            </a:r>
            <a:endParaRPr lang="en-US" dirty="0"/>
          </a:p>
        </p:txBody>
      </p:sp>
      <p:pic>
        <p:nvPicPr>
          <p:cNvPr id="4" name="Picture 3" descr="14841140663119937912511069222523133124.jpg"/>
          <p:cNvPicPr>
            <a:picLocks noChangeAspect="1"/>
          </p:cNvPicPr>
          <p:nvPr/>
        </p:nvPicPr>
        <p:blipFill>
          <a:blip r:embed="rId2" cstate="print"/>
          <a:stretch>
            <a:fillRect/>
          </a:stretch>
        </p:blipFill>
        <p:spPr>
          <a:xfrm>
            <a:off x="2133600" y="3505200"/>
            <a:ext cx="3581400" cy="23622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484</TotalTime>
  <Words>1490</Words>
  <Application>Microsoft Office PowerPoint</Application>
  <PresentationFormat>On-screen Show (4:3)</PresentationFormat>
  <Paragraphs>150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بسم الله الرحمن الرحیم</vt:lpstr>
      <vt:lpstr>مقدمه                        </vt:lpstr>
      <vt:lpstr> </vt:lpstr>
      <vt:lpstr> </vt:lpstr>
      <vt:lpstr> </vt:lpstr>
      <vt:lpstr> </vt:lpstr>
      <vt:lpstr> </vt:lpstr>
      <vt:lpstr>  </vt:lpstr>
      <vt:lpstr> </vt:lpstr>
      <vt:lpstr>تهویه ی ریه ها با فشار مثبت</vt:lpstr>
      <vt:lpstr>فشردن قفسه سینه</vt:lpstr>
      <vt:lpstr> </vt:lpstr>
      <vt:lpstr>اگر ضربان قلب بیشتر از 100 بار در دقیقه باشد ماساژ را متوقف کرده و اگر نوزاد تنفس خود به خود هم داشت به تدریج تهویه را نیز متوقف کنید.</vt:lpstr>
      <vt:lpstr>عملیات لوله گذاری باید در عرض 20 ثانیه تمام شود.</vt:lpstr>
      <vt:lpstr>برای مشاهده ی بهتر از ساکشن کمک بگیرید. لوله تراشه را وارد کنید. اگر تارهای صوتی بسته بود صبر کنید باز شود بعد لوله را وارد تراشه کنید. هنگامی که لارنگوسکوپ را خارج میکنیدلوله را با فشردن ان به کام نوزاد  محکم کنید.   نشانه ی جاگرفتن صحیح لوله  شنیدن صدا در هر دو ریه بالا امدن مشهود ریه ها با هر بار ونتیلاسیون متسع نشدن معده بهبود علایم حیاتی نظیرضربان قلب و رنگ پوست گرفتن عکس رادیو گرافی قفسه  سینه برای اطمینان بیشتر مشاهده ی مستقیم عبور لوله تراشه از میان تارهای صوتی </vt:lpstr>
      <vt:lpstr>اپی نفرین</vt:lpstr>
      <vt:lpstr> اگر به نظر میرسد نوزاد در شوک است و به احیاء پاسخ نمی دهد ممکن است تجویز افزاینده ی حجم ضرورت داشته باشد. افزاینده ی حجم پیشنهادی: محلول نرمال سالین رینگر لاکتات گلبول قرمز متراکم (0منفی) دوز:یک سی سی به ازای هر کیلو</vt:lpstr>
      <vt:lpstr>بعضی روش های جایگزین در احیاء در خارج از اتاق زایمان</vt:lpstr>
      <vt:lpstr>«آرامش اولین نشانه های حضور خداوند در درون ماست ، پس یاقرار»</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persian</dc:creator>
  <cp:lastModifiedBy>persian</cp:lastModifiedBy>
  <cp:revision>49</cp:revision>
  <dcterms:created xsi:type="dcterms:W3CDTF">2014-06-16T08:55:05Z</dcterms:created>
  <dcterms:modified xsi:type="dcterms:W3CDTF">2014-06-17T19:31:56Z</dcterms:modified>
</cp:coreProperties>
</file>